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57" r:id="rId3"/>
    <p:sldId id="258" r:id="rId4"/>
    <p:sldId id="266" r:id="rId5"/>
    <p:sldId id="265" r:id="rId6"/>
    <p:sldId id="281" r:id="rId7"/>
    <p:sldId id="268" r:id="rId8"/>
    <p:sldId id="282" r:id="rId9"/>
    <p:sldId id="286" r:id="rId10"/>
    <p:sldId id="309" r:id="rId11"/>
    <p:sldId id="310" r:id="rId12"/>
    <p:sldId id="312" r:id="rId13"/>
    <p:sldId id="313" r:id="rId14"/>
    <p:sldId id="314" r:id="rId15"/>
    <p:sldId id="315" r:id="rId16"/>
    <p:sldId id="316" r:id="rId17"/>
    <p:sldId id="317" r:id="rId18"/>
    <p:sldId id="319" r:id="rId19"/>
    <p:sldId id="320" r:id="rId20"/>
    <p:sldId id="321" r:id="rId21"/>
    <p:sldId id="325" r:id="rId22"/>
    <p:sldId id="326" r:id="rId23"/>
    <p:sldId id="330" r:id="rId24"/>
    <p:sldId id="328" r:id="rId25"/>
    <p:sldId id="329" r:id="rId26"/>
    <p:sldId id="327" r:id="rId27"/>
    <p:sldId id="331" r:id="rId28"/>
    <p:sldId id="269" r:id="rId29"/>
    <p:sldId id="271" r:id="rId30"/>
    <p:sldId id="283" r:id="rId31"/>
    <p:sldId id="284" r:id="rId32"/>
    <p:sldId id="285" r:id="rId33"/>
    <p:sldId id="332" r:id="rId34"/>
    <p:sldId id="333" r:id="rId35"/>
    <p:sldId id="334" r:id="rId36"/>
    <p:sldId id="336" r:id="rId37"/>
    <p:sldId id="335" r:id="rId38"/>
    <p:sldId id="346" r:id="rId39"/>
    <p:sldId id="344" r:id="rId40"/>
    <p:sldId id="343" r:id="rId41"/>
    <p:sldId id="345" r:id="rId42"/>
    <p:sldId id="347" r:id="rId43"/>
    <p:sldId id="348" r:id="rId44"/>
    <p:sldId id="349" r:id="rId45"/>
    <p:sldId id="351" r:id="rId46"/>
    <p:sldId id="352" r:id="rId47"/>
    <p:sldId id="353" r:id="rId48"/>
    <p:sldId id="354" r:id="rId49"/>
    <p:sldId id="355" r:id="rId50"/>
    <p:sldId id="356" r:id="rId51"/>
    <p:sldId id="357" r:id="rId52"/>
    <p:sldId id="358" r:id="rId53"/>
    <p:sldId id="359" r:id="rId54"/>
    <p:sldId id="363" r:id="rId55"/>
    <p:sldId id="360" r:id="rId56"/>
    <p:sldId id="361" r:id="rId57"/>
    <p:sldId id="362" r:id="rId58"/>
    <p:sldId id="364" r:id="rId5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4660"/>
  </p:normalViewPr>
  <p:slideViewPr>
    <p:cSldViewPr snapToGrid="0">
      <p:cViewPr varScale="1">
        <p:scale>
          <a:sx n="116" d="100"/>
          <a:sy n="116" d="100"/>
        </p:scale>
        <p:origin x="52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2F0B1-8BDF-4A76-92CB-5FEFBDE9F68C}" type="datetimeFigureOut">
              <a:rPr lang="zh-TW" altLang="en-US" smtClean="0"/>
              <a:t>2023/8/22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C9A92-0A08-43CE-90A8-E29E2D48E015}" type="slidenum">
              <a:rPr lang="zh-TW" altLang="en-US" smtClean="0"/>
              <a:t>‹#›</a:t>
            </a:fld>
            <a:endParaRPr lang="zh-TW" altLang="en-US"/>
          </a:p>
        </p:txBody>
      </p:sp>
    </p:spTree>
    <p:extLst>
      <p:ext uri="{BB962C8B-B14F-4D97-AF65-F5344CB8AC3E}">
        <p14:creationId xmlns:p14="http://schemas.microsoft.com/office/powerpoint/2010/main" val="567230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2023/8/22</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2023/8/22</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Week28</a:t>
            </a:r>
            <a:r>
              <a:rPr lang="zh-TW" altLang="en-US">
                <a:latin typeface="標楷體" panose="03000509000000000000" pitchFamily="65" charset="-120"/>
                <a:ea typeface="標楷體" panose="03000509000000000000" pitchFamily="65" charset="-120"/>
              </a:rPr>
              <a:t> 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9DBFFFE-4B39-A4F1-3918-BD9AB9D07FC6}"/>
              </a:ext>
            </a:extLst>
          </p:cNvPr>
          <p:cNvPicPr>
            <a:picLocks noChangeAspect="1"/>
          </p:cNvPicPr>
          <p:nvPr/>
        </p:nvPicPr>
        <p:blipFill>
          <a:blip r:embed="rId2"/>
          <a:stretch>
            <a:fillRect/>
          </a:stretch>
        </p:blipFill>
        <p:spPr>
          <a:xfrm>
            <a:off x="2022390" y="1939637"/>
            <a:ext cx="3564469" cy="4188627"/>
          </a:xfrm>
          <a:prstGeom prst="rect">
            <a:avLst/>
          </a:prstGeom>
        </p:spPr>
      </p:pic>
      <p:pic>
        <p:nvPicPr>
          <p:cNvPr id="8" name="圖片 7">
            <a:extLst>
              <a:ext uri="{FF2B5EF4-FFF2-40B4-BE49-F238E27FC236}">
                <a16:creationId xmlns:a16="http://schemas.microsoft.com/office/drawing/2014/main" id="{39F5B26B-279A-A298-D738-50B978E1A2F6}"/>
              </a:ext>
            </a:extLst>
          </p:cNvPr>
          <p:cNvPicPr>
            <a:picLocks noChangeAspect="1"/>
          </p:cNvPicPr>
          <p:nvPr/>
        </p:nvPicPr>
        <p:blipFill>
          <a:blip r:embed="rId3"/>
          <a:stretch>
            <a:fillRect/>
          </a:stretch>
        </p:blipFill>
        <p:spPr>
          <a:xfrm>
            <a:off x="7346680" y="1939637"/>
            <a:ext cx="3102972" cy="4188627"/>
          </a:xfrm>
          <a:prstGeom prst="rect">
            <a:avLst/>
          </a:prstGeom>
        </p:spPr>
      </p:pic>
    </p:spTree>
    <p:extLst>
      <p:ext uri="{BB962C8B-B14F-4D97-AF65-F5344CB8AC3E}">
        <p14:creationId xmlns:p14="http://schemas.microsoft.com/office/powerpoint/2010/main" val="229620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a:xfrm>
            <a:off x="3769655" y="1110094"/>
            <a:ext cx="4553361" cy="4351338"/>
          </a:xfrm>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pic>
        <p:nvPicPr>
          <p:cNvPr id="5" name="圖片 4">
            <a:extLst>
              <a:ext uri="{FF2B5EF4-FFF2-40B4-BE49-F238E27FC236}">
                <a16:creationId xmlns:a16="http://schemas.microsoft.com/office/drawing/2014/main" id="{E04B43A5-CC78-9E29-44D5-61F9B4B6B9B5}"/>
              </a:ext>
            </a:extLst>
          </p:cNvPr>
          <p:cNvPicPr>
            <a:picLocks noChangeAspect="1"/>
          </p:cNvPicPr>
          <p:nvPr/>
        </p:nvPicPr>
        <p:blipFill>
          <a:blip r:embed="rId2"/>
          <a:stretch>
            <a:fillRect/>
          </a:stretch>
        </p:blipFill>
        <p:spPr>
          <a:xfrm>
            <a:off x="4151316" y="1721419"/>
            <a:ext cx="3016102" cy="4093281"/>
          </a:xfrm>
          <a:prstGeom prst="rect">
            <a:avLst/>
          </a:prstGeom>
        </p:spPr>
      </p:pic>
      <p:pic>
        <p:nvPicPr>
          <p:cNvPr id="7" name="圖片 6">
            <a:extLst>
              <a:ext uri="{FF2B5EF4-FFF2-40B4-BE49-F238E27FC236}">
                <a16:creationId xmlns:a16="http://schemas.microsoft.com/office/drawing/2014/main" id="{C71C70D3-0F17-81C8-7F7B-5AAA014E084C}"/>
              </a:ext>
            </a:extLst>
          </p:cNvPr>
          <p:cNvPicPr>
            <a:picLocks noChangeAspect="1"/>
          </p:cNvPicPr>
          <p:nvPr/>
        </p:nvPicPr>
        <p:blipFill>
          <a:blip r:embed="rId3"/>
          <a:stretch>
            <a:fillRect/>
          </a:stretch>
        </p:blipFill>
        <p:spPr>
          <a:xfrm>
            <a:off x="509483" y="1721419"/>
            <a:ext cx="2826187" cy="4167649"/>
          </a:xfrm>
          <a:prstGeom prst="rect">
            <a:avLst/>
          </a:prstGeom>
        </p:spPr>
      </p:pic>
      <p:sp>
        <p:nvSpPr>
          <p:cNvPr id="8" name="內容版面配置區 2">
            <a:extLst>
              <a:ext uri="{FF2B5EF4-FFF2-40B4-BE49-F238E27FC236}">
                <a16:creationId xmlns:a16="http://schemas.microsoft.com/office/drawing/2014/main" id="{652225CF-4D43-9626-52E6-4A29E2E87A21}"/>
              </a:ext>
            </a:extLst>
          </p:cNvPr>
          <p:cNvSpPr txBox="1">
            <a:spLocks/>
          </p:cNvSpPr>
          <p:nvPr/>
        </p:nvSpPr>
        <p:spPr>
          <a:xfrm>
            <a:off x="371891"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訓練集</a:t>
            </a:r>
          </a:p>
        </p:txBody>
      </p:sp>
      <p:pic>
        <p:nvPicPr>
          <p:cNvPr id="10" name="圖片 9">
            <a:extLst>
              <a:ext uri="{FF2B5EF4-FFF2-40B4-BE49-F238E27FC236}">
                <a16:creationId xmlns:a16="http://schemas.microsoft.com/office/drawing/2014/main" id="{90148BF6-3D4B-051D-69A1-1F1C30B08086}"/>
              </a:ext>
            </a:extLst>
          </p:cNvPr>
          <p:cNvPicPr>
            <a:picLocks noChangeAspect="1"/>
          </p:cNvPicPr>
          <p:nvPr/>
        </p:nvPicPr>
        <p:blipFill>
          <a:blip r:embed="rId4"/>
          <a:stretch>
            <a:fillRect/>
          </a:stretch>
        </p:blipFill>
        <p:spPr>
          <a:xfrm>
            <a:off x="8229601" y="1721419"/>
            <a:ext cx="3723124" cy="3976015"/>
          </a:xfrm>
          <a:prstGeom prst="rect">
            <a:avLst/>
          </a:prstGeom>
        </p:spPr>
      </p:pic>
      <p:sp>
        <p:nvSpPr>
          <p:cNvPr id="11" name="內容版面配置區 2">
            <a:extLst>
              <a:ext uri="{FF2B5EF4-FFF2-40B4-BE49-F238E27FC236}">
                <a16:creationId xmlns:a16="http://schemas.microsoft.com/office/drawing/2014/main" id="{CB6E6F64-9EF5-1315-7ED5-1391B13D2269}"/>
              </a:ext>
            </a:extLst>
          </p:cNvPr>
          <p:cNvSpPr txBox="1">
            <a:spLocks/>
          </p:cNvSpPr>
          <p:nvPr/>
        </p:nvSpPr>
        <p:spPr>
          <a:xfrm>
            <a:off x="8067702"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修正後的測試集</a:t>
            </a:r>
          </a:p>
        </p:txBody>
      </p:sp>
    </p:spTree>
    <p:extLst>
      <p:ext uri="{BB962C8B-B14F-4D97-AF65-F5344CB8AC3E}">
        <p14:creationId xmlns:p14="http://schemas.microsoft.com/office/powerpoint/2010/main" val="149060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pic>
        <p:nvPicPr>
          <p:cNvPr id="6" name="圖片 5">
            <a:extLst>
              <a:ext uri="{FF2B5EF4-FFF2-40B4-BE49-F238E27FC236}">
                <a16:creationId xmlns:a16="http://schemas.microsoft.com/office/drawing/2014/main" id="{DA89F3AF-52DD-A6E3-2EF0-257EC52D6EC1}"/>
              </a:ext>
            </a:extLst>
          </p:cNvPr>
          <p:cNvPicPr>
            <a:picLocks noChangeAspect="1"/>
          </p:cNvPicPr>
          <p:nvPr/>
        </p:nvPicPr>
        <p:blipFill>
          <a:blip r:embed="rId3"/>
          <a:stretch>
            <a:fillRect/>
          </a:stretch>
        </p:blipFill>
        <p:spPr>
          <a:xfrm>
            <a:off x="7445105" y="1927654"/>
            <a:ext cx="2772722" cy="4147751"/>
          </a:xfrm>
          <a:prstGeom prst="rect">
            <a:avLst/>
          </a:prstGeom>
        </p:spPr>
      </p:pic>
    </p:spTree>
    <p:extLst>
      <p:ext uri="{BB962C8B-B14F-4D97-AF65-F5344CB8AC3E}">
        <p14:creationId xmlns:p14="http://schemas.microsoft.com/office/powerpoint/2010/main" val="7348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335861" y="1325563"/>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765067" y="1865745"/>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4366291" y="1253331"/>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4613208" y="1865745"/>
            <a:ext cx="2555488" cy="3561236"/>
          </a:xfrm>
          <a:prstGeom prst="rect">
            <a:avLst/>
          </a:prstGeom>
        </p:spPr>
      </p:pic>
      <p:pic>
        <p:nvPicPr>
          <p:cNvPr id="9" name="圖片 8">
            <a:extLst>
              <a:ext uri="{FF2B5EF4-FFF2-40B4-BE49-F238E27FC236}">
                <a16:creationId xmlns:a16="http://schemas.microsoft.com/office/drawing/2014/main" id="{39B5E620-72FA-428C-8AE3-75674B9353EC}"/>
              </a:ext>
            </a:extLst>
          </p:cNvPr>
          <p:cNvPicPr>
            <a:picLocks noChangeAspect="1"/>
          </p:cNvPicPr>
          <p:nvPr/>
        </p:nvPicPr>
        <p:blipFill>
          <a:blip r:embed="rId4"/>
          <a:stretch>
            <a:fillRect/>
          </a:stretch>
        </p:blipFill>
        <p:spPr>
          <a:xfrm>
            <a:off x="8533534" y="1764145"/>
            <a:ext cx="2782239" cy="4105564"/>
          </a:xfrm>
          <a:prstGeom prst="rect">
            <a:avLst/>
          </a:prstGeom>
        </p:spPr>
      </p:pic>
      <p:sp>
        <p:nvSpPr>
          <p:cNvPr id="10" name="內容版面配置區 2">
            <a:extLst>
              <a:ext uri="{FF2B5EF4-FFF2-40B4-BE49-F238E27FC236}">
                <a16:creationId xmlns:a16="http://schemas.microsoft.com/office/drawing/2014/main" id="{6A6FB19A-039E-C42B-3729-C0B556CAEB83}"/>
              </a:ext>
            </a:extLst>
          </p:cNvPr>
          <p:cNvSpPr txBox="1">
            <a:spLocks/>
          </p:cNvSpPr>
          <p:nvPr/>
        </p:nvSpPr>
        <p:spPr>
          <a:xfrm>
            <a:off x="7703127" y="1253331"/>
            <a:ext cx="49103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spTree>
    <p:extLst>
      <p:ext uri="{BB962C8B-B14F-4D97-AF65-F5344CB8AC3E}">
        <p14:creationId xmlns:p14="http://schemas.microsoft.com/office/powerpoint/2010/main" val="21263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3811</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2293</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2311</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4434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2"/>
          <a:stretch>
            <a:fillRect/>
          </a:stretch>
        </p:blipFill>
        <p:spPr>
          <a:xfrm>
            <a:off x="3268680" y="3701357"/>
            <a:ext cx="5654640" cy="3041695"/>
          </a:xfrm>
          <a:prstGeom prst="rect">
            <a:avLst/>
          </a:prstGeom>
        </p:spPr>
      </p:pic>
      <p:pic>
        <p:nvPicPr>
          <p:cNvPr id="4" name="圖片 3">
            <a:extLst>
              <a:ext uri="{FF2B5EF4-FFF2-40B4-BE49-F238E27FC236}">
                <a16:creationId xmlns:a16="http://schemas.microsoft.com/office/drawing/2014/main" id="{32552A78-00FA-27D1-024C-7389C4A0C526}"/>
              </a:ext>
            </a:extLst>
          </p:cNvPr>
          <p:cNvPicPr>
            <a:picLocks noChangeAspect="1"/>
          </p:cNvPicPr>
          <p:nvPr/>
        </p:nvPicPr>
        <p:blipFill>
          <a:blip r:embed="rId3"/>
          <a:stretch>
            <a:fillRect/>
          </a:stretch>
        </p:blipFill>
        <p:spPr>
          <a:xfrm>
            <a:off x="1902691" y="1533540"/>
            <a:ext cx="8959860" cy="1623103"/>
          </a:xfrm>
          <a:prstGeom prst="rect">
            <a:avLst/>
          </a:prstGeom>
        </p:spPr>
      </p:pic>
    </p:spTree>
    <p:extLst>
      <p:ext uri="{BB962C8B-B14F-4D97-AF65-F5344CB8AC3E}">
        <p14:creationId xmlns:p14="http://schemas.microsoft.com/office/powerpoint/2010/main" val="31414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9A4B64-44D4-479B-A821-AB6C82D1EB84}"/>
              </a:ext>
            </a:extLst>
          </p:cNvPr>
          <p:cNvPicPr>
            <a:picLocks noChangeAspect="1"/>
          </p:cNvPicPr>
          <p:nvPr/>
        </p:nvPicPr>
        <p:blipFill>
          <a:blip r:embed="rId2"/>
          <a:stretch>
            <a:fillRect/>
          </a:stretch>
        </p:blipFill>
        <p:spPr>
          <a:xfrm>
            <a:off x="3251198" y="989602"/>
            <a:ext cx="7895325" cy="1325563"/>
          </a:xfrm>
          <a:prstGeom prst="rect">
            <a:avLst/>
          </a:prstGeom>
        </p:spPr>
      </p:pic>
      <p:pic>
        <p:nvPicPr>
          <p:cNvPr id="8" name="圖片 7">
            <a:extLst>
              <a:ext uri="{FF2B5EF4-FFF2-40B4-BE49-F238E27FC236}">
                <a16:creationId xmlns:a16="http://schemas.microsoft.com/office/drawing/2014/main" id="{28041EA1-EBBE-8CCC-834E-2E609FBE003D}"/>
              </a:ext>
            </a:extLst>
          </p:cNvPr>
          <p:cNvPicPr>
            <a:picLocks noChangeAspect="1"/>
          </p:cNvPicPr>
          <p:nvPr/>
        </p:nvPicPr>
        <p:blipFill>
          <a:blip r:embed="rId3"/>
          <a:stretch>
            <a:fillRect/>
          </a:stretch>
        </p:blipFill>
        <p:spPr>
          <a:xfrm>
            <a:off x="3251198" y="2911111"/>
            <a:ext cx="7832481" cy="3554344"/>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3"/>
          <a:stretch>
            <a:fillRect/>
          </a:stretch>
        </p:blipFill>
        <p:spPr>
          <a:xfrm>
            <a:off x="838200" y="4052928"/>
            <a:ext cx="7118416" cy="1084711"/>
          </a:xfrm>
          <a:prstGeom prst="rect">
            <a:avLst/>
          </a:prstGeom>
        </p:spPr>
      </p:pic>
      <p:pic>
        <p:nvPicPr>
          <p:cNvPr id="7" name="圖片 6">
            <a:extLst>
              <a:ext uri="{FF2B5EF4-FFF2-40B4-BE49-F238E27FC236}">
                <a16:creationId xmlns:a16="http://schemas.microsoft.com/office/drawing/2014/main" id="{45627477-2B0B-97EF-C79D-D83B0BA630A4}"/>
              </a:ext>
            </a:extLst>
          </p:cNvPr>
          <p:cNvPicPr>
            <a:picLocks noChangeAspect="1"/>
          </p:cNvPicPr>
          <p:nvPr/>
        </p:nvPicPr>
        <p:blipFill>
          <a:blip r:embed="rId4"/>
          <a:stretch>
            <a:fillRect/>
          </a:stretch>
        </p:blipFill>
        <p:spPr>
          <a:xfrm>
            <a:off x="838200" y="5973040"/>
            <a:ext cx="7330095" cy="628856"/>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5" name="圖片 4">
            <a:extLst>
              <a:ext uri="{FF2B5EF4-FFF2-40B4-BE49-F238E27FC236}">
                <a16:creationId xmlns:a16="http://schemas.microsoft.com/office/drawing/2014/main" id="{AC8D5FD6-DF4C-ACF3-F3AE-204DCE0EFB0C}"/>
              </a:ext>
            </a:extLst>
          </p:cNvPr>
          <p:cNvPicPr>
            <a:picLocks noChangeAspect="1"/>
          </p:cNvPicPr>
          <p:nvPr/>
        </p:nvPicPr>
        <p:blipFill>
          <a:blip r:embed="rId2"/>
          <a:stretch>
            <a:fillRect/>
          </a:stretch>
        </p:blipFill>
        <p:spPr>
          <a:xfrm>
            <a:off x="2541672" y="2528800"/>
            <a:ext cx="7108656" cy="4029011"/>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367C4B5B-9549-8C9C-7942-2B1409081140}"/>
              </a:ext>
            </a:extLst>
          </p:cNvPr>
          <p:cNvPicPr>
            <a:picLocks noChangeAspect="1"/>
          </p:cNvPicPr>
          <p:nvPr/>
        </p:nvPicPr>
        <p:blipFill>
          <a:blip r:embed="rId2"/>
          <a:stretch>
            <a:fillRect/>
          </a:stretch>
        </p:blipFill>
        <p:spPr>
          <a:xfrm>
            <a:off x="2681005" y="2958161"/>
            <a:ext cx="6829990" cy="3353739"/>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1C01B-D70A-8D1D-FF29-3281A20D4D3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56306CDE-0443-1695-C034-894CAF9FBAEB}"/>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E916531F-2D31-0C4C-FD6F-214E30177092}"/>
              </a:ext>
            </a:extLst>
          </p:cNvPr>
          <p:cNvPicPr>
            <a:picLocks noChangeAspect="1"/>
          </p:cNvPicPr>
          <p:nvPr/>
        </p:nvPicPr>
        <p:blipFill>
          <a:blip r:embed="rId2"/>
          <a:stretch>
            <a:fillRect/>
          </a:stretch>
        </p:blipFill>
        <p:spPr>
          <a:xfrm>
            <a:off x="1810055" y="1440873"/>
            <a:ext cx="8571890" cy="5241224"/>
          </a:xfrm>
          <a:prstGeom prst="rect">
            <a:avLst/>
          </a:prstGeom>
        </p:spPr>
      </p:pic>
    </p:spTree>
    <p:extLst>
      <p:ext uri="{BB962C8B-B14F-4D97-AF65-F5344CB8AC3E}">
        <p14:creationId xmlns:p14="http://schemas.microsoft.com/office/powerpoint/2010/main" val="2244029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234</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446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61DA7-99D0-BB8B-3E60-EBBBCC919FF6}"/>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5" name="圖片 4">
            <a:extLst>
              <a:ext uri="{FF2B5EF4-FFF2-40B4-BE49-F238E27FC236}">
                <a16:creationId xmlns:a16="http://schemas.microsoft.com/office/drawing/2014/main" id="{4E2185C7-E11E-E4D0-C654-258CBBED7BC0}"/>
              </a:ext>
            </a:extLst>
          </p:cNvPr>
          <p:cNvPicPr>
            <a:picLocks noChangeAspect="1"/>
          </p:cNvPicPr>
          <p:nvPr/>
        </p:nvPicPr>
        <p:blipFill>
          <a:blip r:embed="rId2"/>
          <a:stretch>
            <a:fillRect/>
          </a:stretch>
        </p:blipFill>
        <p:spPr>
          <a:xfrm>
            <a:off x="2847020" y="1036224"/>
            <a:ext cx="6497960" cy="5803521"/>
          </a:xfrm>
          <a:prstGeom prst="rect">
            <a:avLst/>
          </a:prstGeom>
        </p:spPr>
      </p:pic>
    </p:spTree>
    <p:extLst>
      <p:ext uri="{BB962C8B-B14F-4D97-AF65-F5344CB8AC3E}">
        <p14:creationId xmlns:p14="http://schemas.microsoft.com/office/powerpoint/2010/main" val="11161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8DC7DE-0385-93B3-0AAE-2EEED13A9CE7}"/>
              </a:ext>
            </a:extLst>
          </p:cNvPr>
          <p:cNvSpPr>
            <a:spLocks noGrp="1"/>
          </p:cNvSpPr>
          <p:nvPr>
            <p:ph idx="1"/>
          </p:nvPr>
        </p:nvSpPr>
        <p:spPr>
          <a:xfrm>
            <a:off x="631536" y="501434"/>
            <a:ext cx="10928927" cy="6010708"/>
          </a:xfrm>
        </p:spPr>
        <p:txBody>
          <a:bodyPr>
            <a:normAutofit/>
          </a:bodyPr>
          <a:lstStyle/>
          <a:p>
            <a:r>
              <a:rPr lang="zh-TW" altLang="en-US" dirty="0">
                <a:latin typeface="標楷體" panose="03000509000000000000" pitchFamily="65" charset="-120"/>
                <a:ea typeface="標楷體" panose="03000509000000000000" pitchFamily="65" charset="-120"/>
              </a:rPr>
              <a:t>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函數中，</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是用來指定計算的軸。在多維數組中，我們可以指定 </a:t>
            </a:r>
            <a:r>
              <a:rPr lang="en-US" altLang="zh-TW" dirty="0">
                <a:latin typeface="標楷體" panose="03000509000000000000" pitchFamily="65" charset="-120"/>
                <a:ea typeface="標楷體" panose="03000509000000000000" pitchFamily="65" charset="-120"/>
              </a:rPr>
              <a:t>axis </a:t>
            </a:r>
            <a:r>
              <a:rPr lang="zh-TW" altLang="en-US" dirty="0">
                <a:latin typeface="標楷體" panose="03000509000000000000" pitchFamily="65" charset="-120"/>
                <a:ea typeface="標楷體" panose="03000509000000000000" pitchFamily="65" charset="-120"/>
              </a:rPr>
              <a:t>的值來指定計算的方向。當 </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時，表示在最後一個維度上進行計算。</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在這裡，你使用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model.predict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axis=-1) </a:t>
            </a:r>
            <a:r>
              <a:rPr lang="zh-TW" altLang="en-US" dirty="0">
                <a:latin typeface="標楷體" panose="03000509000000000000" pitchFamily="65" charset="-120"/>
                <a:ea typeface="標楷體" panose="03000509000000000000" pitchFamily="65" charset="-120"/>
              </a:rPr>
              <a:t>獲取了模型在 </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測試集上的預測結果。這表示對於每個樣本，模型會輸出一個長度為類別數量的向量，該向量中包含各個類別的概率。</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函數會返回該向量中最大值的索引，即模型預測的類別標籤。</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同樣地，</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在多維數組中也常用於表示沿著最後一個維度的方向進行計算，例如求和、取最大值等操作。這對於多維數組的運算很方便，可以減少很多額外的程式碼。</a:t>
            </a:r>
          </a:p>
        </p:txBody>
      </p:sp>
    </p:spTree>
    <p:extLst>
      <p:ext uri="{BB962C8B-B14F-4D97-AF65-F5344CB8AC3E}">
        <p14:creationId xmlns:p14="http://schemas.microsoft.com/office/powerpoint/2010/main" val="1202790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3FF8-371E-5C5D-28DA-F5CFE4EA0A82}"/>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2FFCF184-F668-C9A2-6002-18F07C8234AE}"/>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10114013-16F9-98AB-B1D9-3C1D3750CCD8}"/>
              </a:ext>
            </a:extLst>
          </p:cNvPr>
          <p:cNvPicPr>
            <a:picLocks noChangeAspect="1"/>
          </p:cNvPicPr>
          <p:nvPr/>
        </p:nvPicPr>
        <p:blipFill>
          <a:blip r:embed="rId2"/>
          <a:stretch>
            <a:fillRect/>
          </a:stretch>
        </p:blipFill>
        <p:spPr>
          <a:xfrm>
            <a:off x="2985909" y="1071418"/>
            <a:ext cx="6220182" cy="5786582"/>
          </a:xfrm>
          <a:prstGeom prst="rect">
            <a:avLst/>
          </a:prstGeom>
        </p:spPr>
      </p:pic>
    </p:spTree>
    <p:extLst>
      <p:ext uri="{BB962C8B-B14F-4D97-AF65-F5344CB8AC3E}">
        <p14:creationId xmlns:p14="http://schemas.microsoft.com/office/powerpoint/2010/main" val="8955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2850E8-BDDC-5EFD-BA94-29608C8B337B}"/>
              </a:ext>
            </a:extLst>
          </p:cNvPr>
          <p:cNvSpPr>
            <a:spLocks noGrp="1"/>
          </p:cNvSpPr>
          <p:nvPr>
            <p:ph type="title"/>
          </p:nvPr>
        </p:nvSpPr>
        <p:spPr>
          <a:xfrm>
            <a:off x="838200" y="94187"/>
            <a:ext cx="10515600" cy="1325563"/>
          </a:xfrm>
        </p:spPr>
        <p:txBody>
          <a:bodyPr/>
          <a:lstStyle/>
          <a:p>
            <a:pPr algn="ctr"/>
            <a:r>
              <a:rPr lang="zh-TW" altLang="en-US" dirty="0">
                <a:latin typeface="標楷體" panose="03000509000000000000" pitchFamily="65" charset="-120"/>
                <a:ea typeface="標楷體" panose="03000509000000000000" pitchFamily="65" charset="-120"/>
              </a:rPr>
              <a:t>獨立測試集的部分</a:t>
            </a:r>
          </a:p>
        </p:txBody>
      </p:sp>
      <p:sp>
        <p:nvSpPr>
          <p:cNvPr id="3" name="內容版面配置區 2">
            <a:extLst>
              <a:ext uri="{FF2B5EF4-FFF2-40B4-BE49-F238E27FC236}">
                <a16:creationId xmlns:a16="http://schemas.microsoft.com/office/drawing/2014/main" id="{4F88E85F-87D6-7F26-E5CD-E3C3A741C5FC}"/>
              </a:ext>
            </a:extLst>
          </p:cNvPr>
          <p:cNvSpPr>
            <a:spLocks noGrp="1"/>
          </p:cNvSpPr>
          <p:nvPr>
            <p:ph idx="1"/>
          </p:nvPr>
        </p:nvSpPr>
        <p:spPr>
          <a:xfrm>
            <a:off x="838200" y="1502353"/>
            <a:ext cx="10515600" cy="4351338"/>
          </a:xfrm>
        </p:spPr>
        <p:txBody>
          <a:bodyPr/>
          <a:lstStyle/>
          <a:p>
            <a:pPr marL="0" indent="0" algn="ctr">
              <a:buNone/>
            </a:pPr>
            <a:r>
              <a:rPr lang="zh-TW" altLang="en-US" dirty="0">
                <a:latin typeface="標楷體" panose="03000509000000000000" pitchFamily="65" charset="-120"/>
                <a:ea typeface="標楷體" panose="03000509000000000000" pitchFamily="65" charset="-120"/>
              </a:rPr>
              <a:t>將測試集的標準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標準換成網路上的影片</a:t>
            </a:r>
            <a:endParaRPr lang="zh-TW" altLang="en-US" dirty="0"/>
          </a:p>
        </p:txBody>
      </p:sp>
      <p:pic>
        <p:nvPicPr>
          <p:cNvPr id="4" name="圖片 3">
            <a:extLst>
              <a:ext uri="{FF2B5EF4-FFF2-40B4-BE49-F238E27FC236}">
                <a16:creationId xmlns:a16="http://schemas.microsoft.com/office/drawing/2014/main" id="{982FC69F-C5CA-694C-017D-AAE1C46170E3}"/>
              </a:ext>
            </a:extLst>
          </p:cNvPr>
          <p:cNvPicPr>
            <a:picLocks noChangeAspect="1"/>
          </p:cNvPicPr>
          <p:nvPr/>
        </p:nvPicPr>
        <p:blipFill>
          <a:blip r:embed="rId2"/>
          <a:stretch>
            <a:fillRect/>
          </a:stretch>
        </p:blipFill>
        <p:spPr>
          <a:xfrm>
            <a:off x="3713570" y="2142836"/>
            <a:ext cx="4764860" cy="4436249"/>
          </a:xfrm>
          <a:prstGeom prst="rect">
            <a:avLst/>
          </a:prstGeom>
        </p:spPr>
      </p:pic>
    </p:spTree>
    <p:extLst>
      <p:ext uri="{BB962C8B-B14F-4D97-AF65-F5344CB8AC3E}">
        <p14:creationId xmlns:p14="http://schemas.microsoft.com/office/powerpoint/2010/main" val="3723283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更新後的測試集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207</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62824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CE639-7A56-46F6-694B-1635584EDE0F}"/>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555931D8-3E52-72CA-8D06-2CB59AE97CD7}"/>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A172C2F2-776C-128C-9FE9-E9F7CF5DBA6B}"/>
              </a:ext>
            </a:extLst>
          </p:cNvPr>
          <p:cNvPicPr>
            <a:picLocks noChangeAspect="1"/>
          </p:cNvPicPr>
          <p:nvPr/>
        </p:nvPicPr>
        <p:blipFill>
          <a:blip r:embed="rId2"/>
          <a:stretch>
            <a:fillRect/>
          </a:stretch>
        </p:blipFill>
        <p:spPr>
          <a:xfrm>
            <a:off x="838200" y="1468581"/>
            <a:ext cx="6080862" cy="5250605"/>
          </a:xfrm>
          <a:prstGeom prst="rect">
            <a:avLst/>
          </a:prstGeom>
        </p:spPr>
      </p:pic>
      <p:pic>
        <p:nvPicPr>
          <p:cNvPr id="7" name="圖片 6">
            <a:extLst>
              <a:ext uri="{FF2B5EF4-FFF2-40B4-BE49-F238E27FC236}">
                <a16:creationId xmlns:a16="http://schemas.microsoft.com/office/drawing/2014/main" id="{C4FAE577-6DCF-1087-B961-8AB361B95437}"/>
              </a:ext>
            </a:extLst>
          </p:cNvPr>
          <p:cNvPicPr>
            <a:picLocks noChangeAspect="1"/>
          </p:cNvPicPr>
          <p:nvPr/>
        </p:nvPicPr>
        <p:blipFill>
          <a:blip r:embed="rId3"/>
          <a:stretch>
            <a:fillRect/>
          </a:stretch>
        </p:blipFill>
        <p:spPr>
          <a:xfrm>
            <a:off x="7178344" y="4053929"/>
            <a:ext cx="4744112" cy="1486107"/>
          </a:xfrm>
          <a:prstGeom prst="rect">
            <a:avLst/>
          </a:prstGeom>
        </p:spPr>
      </p:pic>
    </p:spTree>
    <p:extLst>
      <p:ext uri="{BB962C8B-B14F-4D97-AF65-F5344CB8AC3E}">
        <p14:creationId xmlns:p14="http://schemas.microsoft.com/office/powerpoint/2010/main" val="926139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B3F74-3E9E-B6E2-6B90-D999D65BE04D}"/>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比對</a:t>
            </a:r>
          </a:p>
        </p:txBody>
      </p:sp>
      <p:sp>
        <p:nvSpPr>
          <p:cNvPr id="3" name="內容版面配置區 2">
            <a:extLst>
              <a:ext uri="{FF2B5EF4-FFF2-40B4-BE49-F238E27FC236}">
                <a16:creationId xmlns:a16="http://schemas.microsoft.com/office/drawing/2014/main" id="{16E49D4A-DD6D-DA4B-06DB-6D13BE74EDE3}"/>
              </a:ext>
            </a:extLst>
          </p:cNvPr>
          <p:cNvSpPr>
            <a:spLocks noGrp="1"/>
          </p:cNvSpPr>
          <p:nvPr>
            <p:ph idx="1"/>
          </p:nvPr>
        </p:nvSpPr>
        <p:spPr>
          <a:xfrm>
            <a:off x="2075874" y="1825624"/>
            <a:ext cx="10515600" cy="4351338"/>
          </a:xfrm>
        </p:spPr>
        <p:txBody>
          <a:bodyPr/>
          <a:lstStyle/>
          <a:p>
            <a:pPr marL="0" indent="0">
              <a:buNone/>
            </a:pPr>
            <a:r>
              <a:rPr lang="zh-TW" altLang="en-US" dirty="0">
                <a:latin typeface="標楷體" panose="03000509000000000000" pitchFamily="65" charset="-120"/>
                <a:ea typeface="標楷體" panose="03000509000000000000" pitchFamily="65" charset="-120"/>
              </a:rPr>
              <a:t>     上周                        本周</a:t>
            </a:r>
          </a:p>
        </p:txBody>
      </p:sp>
      <p:pic>
        <p:nvPicPr>
          <p:cNvPr id="5" name="圖片 4">
            <a:extLst>
              <a:ext uri="{FF2B5EF4-FFF2-40B4-BE49-F238E27FC236}">
                <a16:creationId xmlns:a16="http://schemas.microsoft.com/office/drawing/2014/main" id="{21BFBD80-D43E-4374-08B5-2C882EEC75C7}"/>
              </a:ext>
            </a:extLst>
          </p:cNvPr>
          <p:cNvPicPr>
            <a:picLocks noChangeAspect="1"/>
          </p:cNvPicPr>
          <p:nvPr/>
        </p:nvPicPr>
        <p:blipFill>
          <a:blip r:embed="rId2"/>
          <a:stretch>
            <a:fillRect/>
          </a:stretch>
        </p:blipFill>
        <p:spPr>
          <a:xfrm>
            <a:off x="6419322" y="2804953"/>
            <a:ext cx="5169511" cy="2176636"/>
          </a:xfrm>
          <a:prstGeom prst="rect">
            <a:avLst/>
          </a:prstGeom>
        </p:spPr>
      </p:pic>
      <p:pic>
        <p:nvPicPr>
          <p:cNvPr id="7" name="圖片 6">
            <a:extLst>
              <a:ext uri="{FF2B5EF4-FFF2-40B4-BE49-F238E27FC236}">
                <a16:creationId xmlns:a16="http://schemas.microsoft.com/office/drawing/2014/main" id="{E5D05E5F-CCF2-4E40-C33C-B587A47E93EC}"/>
              </a:ext>
            </a:extLst>
          </p:cNvPr>
          <p:cNvPicPr>
            <a:picLocks noChangeAspect="1"/>
          </p:cNvPicPr>
          <p:nvPr/>
        </p:nvPicPr>
        <p:blipFill>
          <a:blip r:embed="rId3"/>
          <a:stretch>
            <a:fillRect/>
          </a:stretch>
        </p:blipFill>
        <p:spPr>
          <a:xfrm>
            <a:off x="838200" y="2804953"/>
            <a:ext cx="5581122" cy="2176637"/>
          </a:xfrm>
          <a:prstGeom prst="rect">
            <a:avLst/>
          </a:prstGeom>
        </p:spPr>
      </p:pic>
      <p:pic>
        <p:nvPicPr>
          <p:cNvPr id="10" name="圖片 9">
            <a:extLst>
              <a:ext uri="{FF2B5EF4-FFF2-40B4-BE49-F238E27FC236}">
                <a16:creationId xmlns:a16="http://schemas.microsoft.com/office/drawing/2014/main" id="{C71A3160-F6BF-C229-2E8A-9070014C4D4E}"/>
              </a:ext>
            </a:extLst>
          </p:cNvPr>
          <p:cNvPicPr>
            <a:picLocks noChangeAspect="1"/>
          </p:cNvPicPr>
          <p:nvPr/>
        </p:nvPicPr>
        <p:blipFill>
          <a:blip r:embed="rId4"/>
          <a:stretch>
            <a:fillRect/>
          </a:stretch>
        </p:blipFill>
        <p:spPr>
          <a:xfrm>
            <a:off x="6419322" y="2994981"/>
            <a:ext cx="2008241" cy="45719"/>
          </a:xfrm>
          <a:prstGeom prst="rect">
            <a:avLst/>
          </a:prstGeom>
        </p:spPr>
      </p:pic>
      <p:pic>
        <p:nvPicPr>
          <p:cNvPr id="11" name="圖片 10">
            <a:extLst>
              <a:ext uri="{FF2B5EF4-FFF2-40B4-BE49-F238E27FC236}">
                <a16:creationId xmlns:a16="http://schemas.microsoft.com/office/drawing/2014/main" id="{F02684BD-7729-6ED3-FC2A-0E599660A495}"/>
              </a:ext>
            </a:extLst>
          </p:cNvPr>
          <p:cNvPicPr>
            <a:picLocks noChangeAspect="1"/>
          </p:cNvPicPr>
          <p:nvPr/>
        </p:nvPicPr>
        <p:blipFill>
          <a:blip r:embed="rId5"/>
          <a:stretch>
            <a:fillRect/>
          </a:stretch>
        </p:blipFill>
        <p:spPr>
          <a:xfrm>
            <a:off x="955230" y="3045868"/>
            <a:ext cx="3801498" cy="66787"/>
          </a:xfrm>
          <a:prstGeom prst="rect">
            <a:avLst/>
          </a:prstGeom>
        </p:spPr>
      </p:pic>
      <p:pic>
        <p:nvPicPr>
          <p:cNvPr id="12" name="圖片 11">
            <a:extLst>
              <a:ext uri="{FF2B5EF4-FFF2-40B4-BE49-F238E27FC236}">
                <a16:creationId xmlns:a16="http://schemas.microsoft.com/office/drawing/2014/main" id="{F9404656-B274-65D4-8339-3431154505C8}"/>
              </a:ext>
            </a:extLst>
          </p:cNvPr>
          <p:cNvPicPr>
            <a:picLocks noChangeAspect="1"/>
          </p:cNvPicPr>
          <p:nvPr/>
        </p:nvPicPr>
        <p:blipFill>
          <a:blip r:embed="rId6"/>
          <a:stretch>
            <a:fillRect/>
          </a:stretch>
        </p:blipFill>
        <p:spPr>
          <a:xfrm>
            <a:off x="958591" y="3524778"/>
            <a:ext cx="5137409" cy="66787"/>
          </a:xfrm>
          <a:prstGeom prst="rect">
            <a:avLst/>
          </a:prstGeom>
        </p:spPr>
      </p:pic>
      <p:pic>
        <p:nvPicPr>
          <p:cNvPr id="13" name="圖片 12">
            <a:extLst>
              <a:ext uri="{FF2B5EF4-FFF2-40B4-BE49-F238E27FC236}">
                <a16:creationId xmlns:a16="http://schemas.microsoft.com/office/drawing/2014/main" id="{0AAF9F97-06A8-6ECF-5738-B392A7DD0AE3}"/>
              </a:ext>
            </a:extLst>
          </p:cNvPr>
          <p:cNvPicPr>
            <a:picLocks noChangeAspect="1"/>
          </p:cNvPicPr>
          <p:nvPr/>
        </p:nvPicPr>
        <p:blipFill>
          <a:blip r:embed="rId6"/>
          <a:stretch>
            <a:fillRect/>
          </a:stretch>
        </p:blipFill>
        <p:spPr>
          <a:xfrm>
            <a:off x="6419322" y="3491247"/>
            <a:ext cx="4239442" cy="45719"/>
          </a:xfrm>
          <a:prstGeom prst="rect">
            <a:avLst/>
          </a:prstGeom>
        </p:spPr>
      </p:pic>
      <p:sp>
        <p:nvSpPr>
          <p:cNvPr id="14" name="文字方塊 13">
            <a:extLst>
              <a:ext uri="{FF2B5EF4-FFF2-40B4-BE49-F238E27FC236}">
                <a16:creationId xmlns:a16="http://schemas.microsoft.com/office/drawing/2014/main" id="{E8713DA7-A743-2AF3-27EF-F9420CA8D4E0}"/>
              </a:ext>
            </a:extLst>
          </p:cNvPr>
          <p:cNvSpPr txBox="1"/>
          <p:nvPr/>
        </p:nvSpPr>
        <p:spPr>
          <a:xfrm>
            <a:off x="838200" y="5421745"/>
            <a:ext cx="10515600"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第一類的標準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標準在換成網路上的影片後就改善到準確率</a:t>
            </a:r>
            <a:r>
              <a:rPr lang="en-US" altLang="zh-TW" dirty="0">
                <a:latin typeface="標楷體" panose="03000509000000000000" pitchFamily="65" charset="-120"/>
                <a:ea typeface="標楷體" panose="03000509000000000000" pitchFamily="65" charset="-120"/>
              </a:rPr>
              <a:t>100%</a:t>
            </a:r>
          </a:p>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第三類的標準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過寬則是因為上周改良測試集後餵錯了，還是餵給模型未修改過的資料，所以這周修正這個問題後準確率也有所改善，不過大多會誤判為標準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過窄，有可能是因為訓練集數量差距的關係</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4215</a:t>
            </a: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4445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3B0C7A-928E-443E-0EEB-4129180420C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從訓練集分割出來的測試集的測試結果</a:t>
            </a:r>
          </a:p>
        </p:txBody>
      </p:sp>
      <p:sp>
        <p:nvSpPr>
          <p:cNvPr id="3" name="內容版面配置區 2">
            <a:extLst>
              <a:ext uri="{FF2B5EF4-FFF2-40B4-BE49-F238E27FC236}">
                <a16:creationId xmlns:a16="http://schemas.microsoft.com/office/drawing/2014/main" id="{77FDFBDE-387B-1B6F-CB4D-54A1C1F03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9E19C90-AA2E-DE64-C31E-BE50F92A536B}"/>
              </a:ext>
            </a:extLst>
          </p:cNvPr>
          <p:cNvPicPr>
            <a:picLocks noChangeAspect="1"/>
          </p:cNvPicPr>
          <p:nvPr/>
        </p:nvPicPr>
        <p:blipFill>
          <a:blip r:embed="rId2"/>
          <a:stretch>
            <a:fillRect/>
          </a:stretch>
        </p:blipFill>
        <p:spPr>
          <a:xfrm>
            <a:off x="545779" y="1505527"/>
            <a:ext cx="6123096" cy="4828133"/>
          </a:xfrm>
          <a:prstGeom prst="rect">
            <a:avLst/>
          </a:prstGeom>
        </p:spPr>
      </p:pic>
      <p:pic>
        <p:nvPicPr>
          <p:cNvPr id="7" name="圖片 6">
            <a:extLst>
              <a:ext uri="{FF2B5EF4-FFF2-40B4-BE49-F238E27FC236}">
                <a16:creationId xmlns:a16="http://schemas.microsoft.com/office/drawing/2014/main" id="{AAAFFAD4-8EEF-8322-045A-8CCC14F08BCF}"/>
              </a:ext>
            </a:extLst>
          </p:cNvPr>
          <p:cNvPicPr>
            <a:picLocks noChangeAspect="1"/>
          </p:cNvPicPr>
          <p:nvPr/>
        </p:nvPicPr>
        <p:blipFill>
          <a:blip r:embed="rId3"/>
          <a:stretch>
            <a:fillRect/>
          </a:stretch>
        </p:blipFill>
        <p:spPr>
          <a:xfrm>
            <a:off x="6961296" y="2685946"/>
            <a:ext cx="4810796" cy="1486107"/>
          </a:xfrm>
          <a:prstGeom prst="rect">
            <a:avLst/>
          </a:prstGeom>
        </p:spPr>
      </p:pic>
      <p:sp>
        <p:nvSpPr>
          <p:cNvPr id="8" name="文字方塊 7">
            <a:extLst>
              <a:ext uri="{FF2B5EF4-FFF2-40B4-BE49-F238E27FC236}">
                <a16:creationId xmlns:a16="http://schemas.microsoft.com/office/drawing/2014/main" id="{FEDA26BB-77BD-AB66-5A36-809CD4A5F829}"/>
              </a:ext>
            </a:extLst>
          </p:cNvPr>
          <p:cNvSpPr txBox="1"/>
          <p:nvPr/>
        </p:nvSpPr>
        <p:spPr>
          <a:xfrm>
            <a:off x="6961296" y="4971369"/>
            <a:ext cx="439250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只有將一個過寬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標準判定為標準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Tree>
    <p:extLst>
      <p:ext uri="{BB962C8B-B14F-4D97-AF65-F5344CB8AC3E}">
        <p14:creationId xmlns:p14="http://schemas.microsoft.com/office/powerpoint/2010/main" val="295335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A7B81-A50F-29FC-F740-632A260939F9}"/>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訓練集比對</a:t>
            </a:r>
          </a:p>
        </p:txBody>
      </p:sp>
      <p:sp>
        <p:nvSpPr>
          <p:cNvPr id="3" name="內容版面配置區 2">
            <a:extLst>
              <a:ext uri="{FF2B5EF4-FFF2-40B4-BE49-F238E27FC236}">
                <a16:creationId xmlns:a16="http://schemas.microsoft.com/office/drawing/2014/main" id="{7A02CF70-2103-BBDF-2590-1285C297CDC5}"/>
              </a:ext>
            </a:extLst>
          </p:cNvPr>
          <p:cNvSpPr>
            <a:spLocks noGrp="1"/>
          </p:cNvSpPr>
          <p:nvPr>
            <p:ph idx="1"/>
          </p:nvPr>
        </p:nvSpPr>
        <p:spPr>
          <a:xfrm>
            <a:off x="838200" y="1059007"/>
            <a:ext cx="10515600" cy="4351338"/>
          </a:xfrm>
        </p:spPr>
        <p:txBody>
          <a:bodyPr/>
          <a:lstStyle/>
          <a:p>
            <a:pPr marL="0" indent="0">
              <a:buNone/>
            </a:pPr>
            <a:r>
              <a:rPr lang="zh-TW" altLang="en-US" dirty="0">
                <a:latin typeface="標楷體" panose="03000509000000000000" pitchFamily="65" charset="-120"/>
                <a:ea typeface="標楷體" panose="03000509000000000000" pitchFamily="65" charset="-120"/>
              </a:rPr>
              <a:t>         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                      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                     </a:t>
            </a:r>
          </a:p>
        </p:txBody>
      </p:sp>
      <p:pic>
        <p:nvPicPr>
          <p:cNvPr id="7" name="圖片 6">
            <a:extLst>
              <a:ext uri="{FF2B5EF4-FFF2-40B4-BE49-F238E27FC236}">
                <a16:creationId xmlns:a16="http://schemas.microsoft.com/office/drawing/2014/main" id="{7716F0A4-F345-2D58-65BE-B7C61B7F2926}"/>
              </a:ext>
            </a:extLst>
          </p:cNvPr>
          <p:cNvPicPr>
            <a:picLocks noChangeAspect="1"/>
          </p:cNvPicPr>
          <p:nvPr/>
        </p:nvPicPr>
        <p:blipFill>
          <a:blip r:embed="rId2"/>
          <a:stretch>
            <a:fillRect/>
          </a:stretch>
        </p:blipFill>
        <p:spPr>
          <a:xfrm>
            <a:off x="1756140" y="1594455"/>
            <a:ext cx="3381024" cy="4510493"/>
          </a:xfrm>
          <a:prstGeom prst="rect">
            <a:avLst/>
          </a:prstGeom>
        </p:spPr>
      </p:pic>
      <p:pic>
        <p:nvPicPr>
          <p:cNvPr id="8" name="圖片 7">
            <a:extLst>
              <a:ext uri="{FF2B5EF4-FFF2-40B4-BE49-F238E27FC236}">
                <a16:creationId xmlns:a16="http://schemas.microsoft.com/office/drawing/2014/main" id="{A5AD996E-2CA9-F489-70FA-E6F67CF8C90C}"/>
              </a:ext>
            </a:extLst>
          </p:cNvPr>
          <p:cNvPicPr>
            <a:picLocks noChangeAspect="1"/>
          </p:cNvPicPr>
          <p:nvPr/>
        </p:nvPicPr>
        <p:blipFill>
          <a:blip r:embed="rId3"/>
          <a:stretch>
            <a:fillRect/>
          </a:stretch>
        </p:blipFill>
        <p:spPr>
          <a:xfrm>
            <a:off x="7054838" y="1583243"/>
            <a:ext cx="3853308" cy="4532915"/>
          </a:xfrm>
          <a:prstGeom prst="rect">
            <a:avLst/>
          </a:prstGeom>
        </p:spPr>
      </p:pic>
      <p:sp>
        <p:nvSpPr>
          <p:cNvPr id="10" name="文字方塊 9">
            <a:extLst>
              <a:ext uri="{FF2B5EF4-FFF2-40B4-BE49-F238E27FC236}">
                <a16:creationId xmlns:a16="http://schemas.microsoft.com/office/drawing/2014/main" id="{7D6E5F9A-08B1-D600-8C93-8AE4CEAFFD62}"/>
              </a:ext>
            </a:extLst>
          </p:cNvPr>
          <p:cNvSpPr txBox="1"/>
          <p:nvPr/>
        </p:nvSpPr>
        <p:spPr>
          <a:xfrm>
            <a:off x="0" y="6284686"/>
            <a:ext cx="12441381"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左邊的雙腳距離確實有比較寬，所以會判定錯誤可能也跟訓練集數量有關，於是下一步我先把各類資料集的數量去做平衡</a:t>
            </a:r>
          </a:p>
        </p:txBody>
      </p:sp>
    </p:spTree>
    <p:extLst>
      <p:ext uri="{BB962C8B-B14F-4D97-AF65-F5344CB8AC3E}">
        <p14:creationId xmlns:p14="http://schemas.microsoft.com/office/powerpoint/2010/main" val="401954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平衡後的資料集數量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4311</a:t>
            </a:r>
            <a:endParaRPr lang="en-US" altLang="zh-TW" sz="2800" dirty="0">
              <a:solidFill>
                <a:srgbClr val="FF0000"/>
              </a:solidFill>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sz="2800" dirty="0">
                <a:solidFill>
                  <a:srgbClr val="FF0000"/>
                </a:solidFill>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3535</a:t>
            </a: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4232</a:t>
            </a:r>
            <a:endParaRPr lang="zh-TW" altLang="en-US" dirty="0">
              <a:solidFill>
                <a:srgbClr val="FF0000"/>
              </a:solidFill>
            </a:endParaRPr>
          </a:p>
        </p:txBody>
      </p:sp>
      <p:sp>
        <p:nvSpPr>
          <p:cNvPr id="4" name="文字方塊 3">
            <a:extLst>
              <a:ext uri="{FF2B5EF4-FFF2-40B4-BE49-F238E27FC236}">
                <a16:creationId xmlns:a16="http://schemas.microsoft.com/office/drawing/2014/main" id="{85D4DFD6-DE6C-A582-F5EE-7F7A0DDA5CAC}"/>
              </a:ext>
            </a:extLst>
          </p:cNvPr>
          <p:cNvSpPr txBox="1"/>
          <p:nvPr/>
        </p:nvSpPr>
        <p:spPr>
          <a:xfrm>
            <a:off x="360218" y="3429000"/>
            <a:ext cx="3426691" cy="1477328"/>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紅字部分為有修正過的資料集，盡量控制在</a:t>
            </a:r>
            <a:r>
              <a:rPr lang="en-US" altLang="zh-TW" dirty="0">
                <a:latin typeface="標楷體" panose="03000509000000000000" pitchFamily="65" charset="-120"/>
                <a:ea typeface="標楷體" panose="03000509000000000000" pitchFamily="65" charset="-120"/>
              </a:rPr>
              <a:t>4000</a:t>
            </a:r>
            <a:r>
              <a:rPr lang="zh-TW" altLang="en-US" dirty="0">
                <a:latin typeface="標楷體" panose="03000509000000000000" pitchFamily="65" charset="-120"/>
                <a:ea typeface="標楷體" panose="03000509000000000000" pitchFamily="65" charset="-120"/>
              </a:rPr>
              <a:t>筆上下；標準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標準這項因為在上次的測試中發現準確度良好所以這次先不去做更動</a:t>
            </a:r>
          </a:p>
        </p:txBody>
      </p:sp>
    </p:spTree>
    <p:extLst>
      <p:ext uri="{BB962C8B-B14F-4D97-AF65-F5344CB8AC3E}">
        <p14:creationId xmlns:p14="http://schemas.microsoft.com/office/powerpoint/2010/main" val="1887138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A0294C6-C223-9443-72C6-6B7CE46A0C0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重新訓練的結果</a:t>
            </a:r>
          </a:p>
        </p:txBody>
      </p:sp>
      <p:sp>
        <p:nvSpPr>
          <p:cNvPr id="3" name="內容版面配置區 2">
            <a:extLst>
              <a:ext uri="{FF2B5EF4-FFF2-40B4-BE49-F238E27FC236}">
                <a16:creationId xmlns:a16="http://schemas.microsoft.com/office/drawing/2014/main" id="{617F7866-F2AE-1F17-AD3A-3FBD6D8B4A04}"/>
              </a:ext>
            </a:extLst>
          </p:cNvPr>
          <p:cNvSpPr>
            <a:spLocks noGrp="1"/>
          </p:cNvSpPr>
          <p:nvPr>
            <p:ph idx="1"/>
          </p:nvPr>
        </p:nvSpPr>
        <p:spPr/>
        <p:txBody>
          <a:bodyPr/>
          <a:lstStyle/>
          <a:p>
            <a:endParaRPr lang="zh-TW" altLang="en-US" dirty="0"/>
          </a:p>
        </p:txBody>
      </p:sp>
      <p:pic>
        <p:nvPicPr>
          <p:cNvPr id="7" name="圖片 6">
            <a:extLst>
              <a:ext uri="{FF2B5EF4-FFF2-40B4-BE49-F238E27FC236}">
                <a16:creationId xmlns:a16="http://schemas.microsoft.com/office/drawing/2014/main" id="{5163B21C-C720-5835-898E-FFB78D16429C}"/>
              </a:ext>
            </a:extLst>
          </p:cNvPr>
          <p:cNvPicPr>
            <a:picLocks noChangeAspect="1"/>
          </p:cNvPicPr>
          <p:nvPr/>
        </p:nvPicPr>
        <p:blipFill>
          <a:blip r:embed="rId2"/>
          <a:stretch>
            <a:fillRect/>
          </a:stretch>
        </p:blipFill>
        <p:spPr>
          <a:xfrm>
            <a:off x="1855422" y="1397001"/>
            <a:ext cx="8481155" cy="5460999"/>
          </a:xfrm>
          <a:prstGeom prst="rect">
            <a:avLst/>
          </a:prstGeom>
        </p:spPr>
      </p:pic>
    </p:spTree>
    <p:extLst>
      <p:ext uri="{BB962C8B-B14F-4D97-AF65-F5344CB8AC3E}">
        <p14:creationId xmlns:p14="http://schemas.microsoft.com/office/powerpoint/2010/main" val="950659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4FEE3D-3955-C513-3403-A61BD1909E1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5" name="圖片 4">
            <a:extLst>
              <a:ext uri="{FF2B5EF4-FFF2-40B4-BE49-F238E27FC236}">
                <a16:creationId xmlns:a16="http://schemas.microsoft.com/office/drawing/2014/main" id="{C3CEA1F4-C5CD-3680-7A27-CE63655FD01F}"/>
              </a:ext>
            </a:extLst>
          </p:cNvPr>
          <p:cNvPicPr>
            <a:picLocks noChangeAspect="1"/>
          </p:cNvPicPr>
          <p:nvPr/>
        </p:nvPicPr>
        <p:blipFill>
          <a:blip r:embed="rId2"/>
          <a:stretch>
            <a:fillRect/>
          </a:stretch>
        </p:blipFill>
        <p:spPr>
          <a:xfrm>
            <a:off x="311059" y="1437665"/>
            <a:ext cx="6228286" cy="4741635"/>
          </a:xfrm>
          <a:prstGeom prst="rect">
            <a:avLst/>
          </a:prstGeom>
        </p:spPr>
      </p:pic>
      <p:pic>
        <p:nvPicPr>
          <p:cNvPr id="7" name="圖片 6">
            <a:extLst>
              <a:ext uri="{FF2B5EF4-FFF2-40B4-BE49-F238E27FC236}">
                <a16:creationId xmlns:a16="http://schemas.microsoft.com/office/drawing/2014/main" id="{57C9558D-2EA8-B8F4-715B-CE932070B286}"/>
              </a:ext>
            </a:extLst>
          </p:cNvPr>
          <p:cNvPicPr>
            <a:picLocks noChangeAspect="1"/>
          </p:cNvPicPr>
          <p:nvPr/>
        </p:nvPicPr>
        <p:blipFill>
          <a:blip r:embed="rId3"/>
          <a:stretch>
            <a:fillRect/>
          </a:stretch>
        </p:blipFill>
        <p:spPr>
          <a:xfrm>
            <a:off x="6761547" y="1437665"/>
            <a:ext cx="4820323" cy="1514686"/>
          </a:xfrm>
          <a:prstGeom prst="rect">
            <a:avLst/>
          </a:prstGeom>
        </p:spPr>
      </p:pic>
    </p:spTree>
    <p:extLst>
      <p:ext uri="{BB962C8B-B14F-4D97-AF65-F5344CB8AC3E}">
        <p14:creationId xmlns:p14="http://schemas.microsoft.com/office/powerpoint/2010/main" val="25383779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05A414-2A53-2934-CE16-2C5D50561D48}"/>
              </a:ext>
            </a:extLst>
          </p:cNvPr>
          <p:cNvSpPr>
            <a:spLocks noGrp="1"/>
          </p:cNvSpPr>
          <p:nvPr>
            <p:ph type="title"/>
          </p:nvPr>
        </p:nvSpPr>
        <p:spPr>
          <a:xfrm>
            <a:off x="838200" y="184150"/>
            <a:ext cx="10515600" cy="1325563"/>
          </a:xfrm>
        </p:spPr>
        <p:txBody>
          <a:bodyPr/>
          <a:lstStyle/>
          <a:p>
            <a:pPr algn="ctr"/>
            <a:r>
              <a:rPr lang="zh-TW" altLang="en-US" dirty="0">
                <a:latin typeface="標楷體" panose="03000509000000000000" pitchFamily="65" charset="-120"/>
                <a:ea typeface="標楷體" panose="03000509000000000000" pitchFamily="65" charset="-120"/>
              </a:rPr>
              <a:t>使用獨立測試集測試的結果</a:t>
            </a:r>
          </a:p>
        </p:txBody>
      </p:sp>
      <p:sp>
        <p:nvSpPr>
          <p:cNvPr id="3" name="內容版面配置區 2">
            <a:extLst>
              <a:ext uri="{FF2B5EF4-FFF2-40B4-BE49-F238E27FC236}">
                <a16:creationId xmlns:a16="http://schemas.microsoft.com/office/drawing/2014/main" id="{16080D89-2D71-D9EE-8F9C-D3503E43273B}"/>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BFC19DA-0DA7-BDAB-8F7A-5A1A999F3358}"/>
              </a:ext>
            </a:extLst>
          </p:cNvPr>
          <p:cNvPicPr>
            <a:picLocks noChangeAspect="1"/>
          </p:cNvPicPr>
          <p:nvPr/>
        </p:nvPicPr>
        <p:blipFill>
          <a:blip r:embed="rId2"/>
          <a:stretch>
            <a:fillRect/>
          </a:stretch>
        </p:blipFill>
        <p:spPr>
          <a:xfrm>
            <a:off x="626757" y="1362633"/>
            <a:ext cx="5906182" cy="5130242"/>
          </a:xfrm>
          <a:prstGeom prst="rect">
            <a:avLst/>
          </a:prstGeom>
        </p:spPr>
      </p:pic>
      <p:pic>
        <p:nvPicPr>
          <p:cNvPr id="7" name="圖片 6">
            <a:extLst>
              <a:ext uri="{FF2B5EF4-FFF2-40B4-BE49-F238E27FC236}">
                <a16:creationId xmlns:a16="http://schemas.microsoft.com/office/drawing/2014/main" id="{F5ADDEDA-01D2-549E-EC74-EACAD23C2A90}"/>
              </a:ext>
            </a:extLst>
          </p:cNvPr>
          <p:cNvPicPr>
            <a:picLocks noChangeAspect="1"/>
          </p:cNvPicPr>
          <p:nvPr/>
        </p:nvPicPr>
        <p:blipFill>
          <a:blip r:embed="rId3"/>
          <a:stretch>
            <a:fillRect/>
          </a:stretch>
        </p:blipFill>
        <p:spPr>
          <a:xfrm>
            <a:off x="6886093" y="2505660"/>
            <a:ext cx="4829849" cy="1495634"/>
          </a:xfrm>
          <a:prstGeom prst="rect">
            <a:avLst/>
          </a:prstGeom>
        </p:spPr>
      </p:pic>
    </p:spTree>
    <p:extLst>
      <p:ext uri="{BB962C8B-B14F-4D97-AF65-F5344CB8AC3E}">
        <p14:creationId xmlns:p14="http://schemas.microsoft.com/office/powerpoint/2010/main" val="2070760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D163A9-DE43-C7E9-D3CC-023C19D5A9A6}"/>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比對</a:t>
            </a:r>
          </a:p>
        </p:txBody>
      </p:sp>
      <p:sp>
        <p:nvSpPr>
          <p:cNvPr id="3" name="內容版面配置區 2">
            <a:extLst>
              <a:ext uri="{FF2B5EF4-FFF2-40B4-BE49-F238E27FC236}">
                <a16:creationId xmlns:a16="http://schemas.microsoft.com/office/drawing/2014/main" id="{BE4D616C-1886-CE0E-09D3-1B23AC6819A0}"/>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     本周第二次                       本周第一次</a:t>
            </a:r>
          </a:p>
        </p:txBody>
      </p:sp>
      <p:pic>
        <p:nvPicPr>
          <p:cNvPr id="5" name="圖片 4">
            <a:extLst>
              <a:ext uri="{FF2B5EF4-FFF2-40B4-BE49-F238E27FC236}">
                <a16:creationId xmlns:a16="http://schemas.microsoft.com/office/drawing/2014/main" id="{A9EDFB9D-5EB3-3B6A-E2D3-F576CD282E4F}"/>
              </a:ext>
            </a:extLst>
          </p:cNvPr>
          <p:cNvPicPr>
            <a:picLocks noChangeAspect="1"/>
          </p:cNvPicPr>
          <p:nvPr/>
        </p:nvPicPr>
        <p:blipFill>
          <a:blip r:embed="rId2"/>
          <a:stretch>
            <a:fillRect/>
          </a:stretch>
        </p:blipFill>
        <p:spPr>
          <a:xfrm>
            <a:off x="838200" y="2509777"/>
            <a:ext cx="5403605" cy="2432967"/>
          </a:xfrm>
          <a:prstGeom prst="rect">
            <a:avLst/>
          </a:prstGeom>
        </p:spPr>
      </p:pic>
      <p:pic>
        <p:nvPicPr>
          <p:cNvPr id="6" name="圖片 5">
            <a:extLst>
              <a:ext uri="{FF2B5EF4-FFF2-40B4-BE49-F238E27FC236}">
                <a16:creationId xmlns:a16="http://schemas.microsoft.com/office/drawing/2014/main" id="{90E5A342-D644-E45C-F534-A0952AB8F718}"/>
              </a:ext>
            </a:extLst>
          </p:cNvPr>
          <p:cNvPicPr>
            <a:picLocks noChangeAspect="1"/>
          </p:cNvPicPr>
          <p:nvPr/>
        </p:nvPicPr>
        <p:blipFill>
          <a:blip r:embed="rId3"/>
          <a:stretch>
            <a:fillRect/>
          </a:stretch>
        </p:blipFill>
        <p:spPr>
          <a:xfrm>
            <a:off x="6568309" y="2608623"/>
            <a:ext cx="5169856" cy="2176461"/>
          </a:xfrm>
          <a:prstGeom prst="rect">
            <a:avLst/>
          </a:prstGeom>
        </p:spPr>
      </p:pic>
      <p:cxnSp>
        <p:nvCxnSpPr>
          <p:cNvPr id="8" name="直線接點 7">
            <a:extLst>
              <a:ext uri="{FF2B5EF4-FFF2-40B4-BE49-F238E27FC236}">
                <a16:creationId xmlns:a16="http://schemas.microsoft.com/office/drawing/2014/main" id="{F95C4F4D-0AF4-0282-A542-D493E15F98E9}"/>
              </a:ext>
            </a:extLst>
          </p:cNvPr>
          <p:cNvCxnSpPr/>
          <p:nvPr/>
        </p:nvCxnSpPr>
        <p:spPr>
          <a:xfrm>
            <a:off x="1016000" y="3260436"/>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2306AD2A-B513-1179-21F1-C711F5233B6A}"/>
              </a:ext>
            </a:extLst>
          </p:cNvPr>
          <p:cNvCxnSpPr/>
          <p:nvPr/>
        </p:nvCxnSpPr>
        <p:spPr>
          <a:xfrm>
            <a:off x="6687127" y="3346124"/>
            <a:ext cx="4174837"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文字方塊 10">
            <a:extLst>
              <a:ext uri="{FF2B5EF4-FFF2-40B4-BE49-F238E27FC236}">
                <a16:creationId xmlns:a16="http://schemas.microsoft.com/office/drawing/2014/main" id="{029FBE18-4EDE-6990-9CFC-3162A9BF4224}"/>
              </a:ext>
            </a:extLst>
          </p:cNvPr>
          <p:cNvSpPr txBox="1"/>
          <p:nvPr/>
        </p:nvSpPr>
        <p:spPr>
          <a:xfrm>
            <a:off x="1011647" y="4872657"/>
            <a:ext cx="10786820" cy="2585323"/>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能大多正確地判斷出標準</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第三類</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 </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訓練集有增加數量</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能大多正確地判斷出過窄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第五類</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能大多正確地判斷出過寬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第八類</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 </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訓練集有增加數量</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能完全正確地判斷出過寬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第九類</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 </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訓練集有增加數量</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chemeClr val="accent4">
                    <a:lumMod val="75000"/>
                  </a:schemeClr>
                </a:solidFill>
                <a:latin typeface="標楷體" panose="03000509000000000000" pitchFamily="65" charset="-120"/>
                <a:ea typeface="標楷體" panose="03000509000000000000" pitchFamily="65" charset="-120"/>
              </a:rPr>
              <a:t>過窄</a:t>
            </a:r>
            <a:r>
              <a:rPr lang="en-US" altLang="zh-TW" dirty="0">
                <a:solidFill>
                  <a:schemeClr val="accent4">
                    <a:lumMod val="75000"/>
                  </a:schemeClr>
                </a:solidFill>
                <a:latin typeface="標楷體" panose="03000509000000000000" pitchFamily="65" charset="-120"/>
                <a:ea typeface="標楷體" panose="03000509000000000000" pitchFamily="65" charset="-120"/>
              </a:rPr>
              <a:t>_</a:t>
            </a:r>
            <a:r>
              <a:rPr lang="zh-TW" altLang="en-US" dirty="0">
                <a:solidFill>
                  <a:schemeClr val="accent4">
                    <a:lumMod val="75000"/>
                  </a:schemeClr>
                </a:solidFill>
                <a:latin typeface="標楷體" panose="03000509000000000000" pitchFamily="65" charset="-120"/>
                <a:ea typeface="標楷體" panose="03000509000000000000" pitchFamily="65" charset="-120"/>
              </a:rPr>
              <a:t>標準</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第四類</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仍會誤判為過窄</a:t>
            </a:r>
            <a:r>
              <a:rPr lang="en-US" altLang="zh-TW" dirty="0">
                <a:solidFill>
                  <a:schemeClr val="accent4">
                    <a:lumMod val="75000"/>
                  </a:schemeClr>
                </a:solidFill>
                <a:latin typeface="標楷體" panose="03000509000000000000" pitchFamily="65" charset="-120"/>
                <a:ea typeface="標楷體" panose="03000509000000000000" pitchFamily="65" charset="-120"/>
              </a:rPr>
              <a:t>_</a:t>
            </a:r>
            <a:r>
              <a:rPr lang="zh-TW" altLang="en-US" dirty="0">
                <a:solidFill>
                  <a:schemeClr val="accent4">
                    <a:lumMod val="75000"/>
                  </a:schemeClr>
                </a:solidFill>
                <a:latin typeface="標楷體" panose="03000509000000000000" pitchFamily="65" charset="-120"/>
                <a:ea typeface="標楷體" panose="03000509000000000000" pitchFamily="65" charset="-120"/>
              </a:rPr>
              <a:t>過窄</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第五類</a:t>
            </a:r>
            <a:r>
              <a:rPr lang="en-US" altLang="zh-TW" dirty="0">
                <a:solidFill>
                  <a:schemeClr val="accent4">
                    <a:lumMod val="75000"/>
                  </a:schemeClr>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chemeClr val="accent4">
                    <a:lumMod val="75000"/>
                  </a:schemeClr>
                </a:solidFill>
                <a:latin typeface="標楷體" panose="03000509000000000000" pitchFamily="65" charset="-120"/>
                <a:ea typeface="標楷體" panose="03000509000000000000" pitchFamily="65" charset="-120"/>
              </a:rPr>
              <a:t>過窄</a:t>
            </a:r>
            <a:r>
              <a:rPr lang="en-US" altLang="zh-TW" dirty="0">
                <a:solidFill>
                  <a:schemeClr val="accent4">
                    <a:lumMod val="75000"/>
                  </a:schemeClr>
                </a:solidFill>
                <a:latin typeface="標楷體" panose="03000509000000000000" pitchFamily="65" charset="-120"/>
                <a:ea typeface="標楷體" panose="03000509000000000000" pitchFamily="65" charset="-120"/>
              </a:rPr>
              <a:t>_</a:t>
            </a:r>
            <a:r>
              <a:rPr lang="zh-TW" altLang="en-US" dirty="0">
                <a:solidFill>
                  <a:schemeClr val="accent4">
                    <a:lumMod val="75000"/>
                  </a:schemeClr>
                </a:solidFill>
                <a:latin typeface="標楷體" panose="03000509000000000000" pitchFamily="65" charset="-120"/>
                <a:ea typeface="標楷體" panose="03000509000000000000" pitchFamily="65" charset="-120"/>
              </a:rPr>
              <a:t>過寬</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第六類</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反而會被誤判為過窄</a:t>
            </a:r>
            <a:r>
              <a:rPr lang="en-US" altLang="zh-TW" dirty="0">
                <a:solidFill>
                  <a:schemeClr val="accent4">
                    <a:lumMod val="75000"/>
                  </a:schemeClr>
                </a:solidFill>
                <a:latin typeface="標楷體" panose="03000509000000000000" pitchFamily="65" charset="-120"/>
                <a:ea typeface="標楷體" panose="03000509000000000000" pitchFamily="65" charset="-120"/>
              </a:rPr>
              <a:t>_</a:t>
            </a:r>
            <a:r>
              <a:rPr lang="zh-TW" altLang="en-US" dirty="0">
                <a:solidFill>
                  <a:schemeClr val="accent4">
                    <a:lumMod val="75000"/>
                  </a:schemeClr>
                </a:solidFill>
                <a:latin typeface="標楷體" panose="03000509000000000000" pitchFamily="65" charset="-120"/>
                <a:ea typeface="標楷體" panose="03000509000000000000" pitchFamily="65" charset="-120"/>
              </a:rPr>
              <a:t>標準</a:t>
            </a:r>
            <a:r>
              <a:rPr lang="en-US" altLang="zh-TW" dirty="0">
                <a:solidFill>
                  <a:schemeClr val="accent4">
                    <a:lumMod val="75000"/>
                  </a:schemeClr>
                </a:solidFill>
                <a:latin typeface="標楷體" panose="03000509000000000000" pitchFamily="65" charset="-120"/>
                <a:ea typeface="標楷體" panose="03000509000000000000" pitchFamily="65" charset="-120"/>
              </a:rPr>
              <a:t>(</a:t>
            </a:r>
            <a:r>
              <a:rPr lang="zh-TW" altLang="en-US" dirty="0">
                <a:solidFill>
                  <a:schemeClr val="accent4">
                    <a:lumMod val="75000"/>
                  </a:schemeClr>
                </a:solidFill>
                <a:latin typeface="標楷體" panose="03000509000000000000" pitchFamily="65" charset="-120"/>
                <a:ea typeface="標楷體" panose="03000509000000000000" pitchFamily="65" charset="-120"/>
              </a:rPr>
              <a:t>第四類</a:t>
            </a:r>
            <a:r>
              <a:rPr lang="en-US" altLang="zh-TW" dirty="0">
                <a:solidFill>
                  <a:schemeClr val="accent4">
                    <a:lumMod val="75000"/>
                  </a:schemeClr>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endParaRPr lang="en-US" altLang="zh-TW" dirty="0">
              <a:solidFill>
                <a:schemeClr val="accent4">
                  <a:lumMod val="75000"/>
                </a:schemeClr>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dirty="0">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zh-TW" altLang="en-US" dirty="0"/>
          </a:p>
        </p:txBody>
      </p:sp>
      <p:cxnSp>
        <p:nvCxnSpPr>
          <p:cNvPr id="13" name="直線接點 12">
            <a:extLst>
              <a:ext uri="{FF2B5EF4-FFF2-40B4-BE49-F238E27FC236}">
                <a16:creationId xmlns:a16="http://schemas.microsoft.com/office/drawing/2014/main" id="{EFAC76B1-3E2B-F8F8-7EBF-065892B24F9D}"/>
              </a:ext>
            </a:extLst>
          </p:cNvPr>
          <p:cNvCxnSpPr/>
          <p:nvPr/>
        </p:nvCxnSpPr>
        <p:spPr>
          <a:xfrm>
            <a:off x="1016000" y="3796145"/>
            <a:ext cx="242916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直線接點 14">
            <a:extLst>
              <a:ext uri="{FF2B5EF4-FFF2-40B4-BE49-F238E27FC236}">
                <a16:creationId xmlns:a16="http://schemas.microsoft.com/office/drawing/2014/main" id="{76EB4E85-DF8C-2832-80DE-0B75AE9A4297}"/>
              </a:ext>
            </a:extLst>
          </p:cNvPr>
          <p:cNvCxnSpPr/>
          <p:nvPr/>
        </p:nvCxnSpPr>
        <p:spPr>
          <a:xfrm>
            <a:off x="6687127" y="3796145"/>
            <a:ext cx="322349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直線接點 16">
            <a:extLst>
              <a:ext uri="{FF2B5EF4-FFF2-40B4-BE49-F238E27FC236}">
                <a16:creationId xmlns:a16="http://schemas.microsoft.com/office/drawing/2014/main" id="{3CA2D184-49E1-7EB8-E53C-DCEA5247C12A}"/>
              </a:ext>
            </a:extLst>
          </p:cNvPr>
          <p:cNvCxnSpPr/>
          <p:nvPr/>
        </p:nvCxnSpPr>
        <p:spPr>
          <a:xfrm>
            <a:off x="1016000" y="4535055"/>
            <a:ext cx="47752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9" name="直線接點 18">
            <a:extLst>
              <a:ext uri="{FF2B5EF4-FFF2-40B4-BE49-F238E27FC236}">
                <a16:creationId xmlns:a16="http://schemas.microsoft.com/office/drawing/2014/main" id="{66492153-7D25-205E-60FD-518CA6D7F922}"/>
              </a:ext>
            </a:extLst>
          </p:cNvPr>
          <p:cNvCxnSpPr/>
          <p:nvPr/>
        </p:nvCxnSpPr>
        <p:spPr>
          <a:xfrm>
            <a:off x="6687127" y="4516582"/>
            <a:ext cx="3814618"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1" name="直線接點 20">
            <a:extLst>
              <a:ext uri="{FF2B5EF4-FFF2-40B4-BE49-F238E27FC236}">
                <a16:creationId xmlns:a16="http://schemas.microsoft.com/office/drawing/2014/main" id="{1D082C74-9197-F9D4-1666-EA59DB570C43}"/>
              </a:ext>
            </a:extLst>
          </p:cNvPr>
          <p:cNvCxnSpPr/>
          <p:nvPr/>
        </p:nvCxnSpPr>
        <p:spPr>
          <a:xfrm>
            <a:off x="1016000" y="4785084"/>
            <a:ext cx="1948873"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3" name="直線接點 22">
            <a:extLst>
              <a:ext uri="{FF2B5EF4-FFF2-40B4-BE49-F238E27FC236}">
                <a16:creationId xmlns:a16="http://schemas.microsoft.com/office/drawing/2014/main" id="{434123CD-685F-7797-C695-085DB85246D9}"/>
              </a:ext>
            </a:extLst>
          </p:cNvPr>
          <p:cNvCxnSpPr/>
          <p:nvPr/>
        </p:nvCxnSpPr>
        <p:spPr>
          <a:xfrm>
            <a:off x="6687127" y="4785084"/>
            <a:ext cx="265083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5" name="直線接點 24">
            <a:extLst>
              <a:ext uri="{FF2B5EF4-FFF2-40B4-BE49-F238E27FC236}">
                <a16:creationId xmlns:a16="http://schemas.microsoft.com/office/drawing/2014/main" id="{ADBE0DE4-63E7-1CE1-B0AD-1010497FECB0}"/>
              </a:ext>
            </a:extLst>
          </p:cNvPr>
          <p:cNvCxnSpPr/>
          <p:nvPr/>
        </p:nvCxnSpPr>
        <p:spPr>
          <a:xfrm flipV="1">
            <a:off x="1011647" y="3527644"/>
            <a:ext cx="2609008" cy="18473"/>
          </a:xfrm>
          <a:prstGeom prst="line">
            <a:avLst/>
          </a:prstGeom>
        </p:spPr>
        <p:style>
          <a:lnRef idx="3">
            <a:schemeClr val="accent4"/>
          </a:lnRef>
          <a:fillRef idx="0">
            <a:schemeClr val="accent4"/>
          </a:fillRef>
          <a:effectRef idx="2">
            <a:schemeClr val="accent4"/>
          </a:effectRef>
          <a:fontRef idx="minor">
            <a:schemeClr val="tx1"/>
          </a:fontRef>
        </p:style>
      </p:cxnSp>
      <p:cxnSp>
        <p:nvCxnSpPr>
          <p:cNvPr id="27" name="直線接點 26">
            <a:extLst>
              <a:ext uri="{FF2B5EF4-FFF2-40B4-BE49-F238E27FC236}">
                <a16:creationId xmlns:a16="http://schemas.microsoft.com/office/drawing/2014/main" id="{4A1C5F5D-A212-C395-6ADE-6A229A962A31}"/>
              </a:ext>
            </a:extLst>
          </p:cNvPr>
          <p:cNvCxnSpPr/>
          <p:nvPr/>
        </p:nvCxnSpPr>
        <p:spPr>
          <a:xfrm>
            <a:off x="6687127" y="3546117"/>
            <a:ext cx="333432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9" name="直線接點 28">
            <a:extLst>
              <a:ext uri="{FF2B5EF4-FFF2-40B4-BE49-F238E27FC236}">
                <a16:creationId xmlns:a16="http://schemas.microsoft.com/office/drawing/2014/main" id="{82C338FA-ACD4-5CE8-C96F-83C776520AD2}"/>
              </a:ext>
            </a:extLst>
          </p:cNvPr>
          <p:cNvCxnSpPr/>
          <p:nvPr/>
        </p:nvCxnSpPr>
        <p:spPr>
          <a:xfrm>
            <a:off x="1011647" y="4045527"/>
            <a:ext cx="3329444"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31" name="直線接點 30">
            <a:extLst>
              <a:ext uri="{FF2B5EF4-FFF2-40B4-BE49-F238E27FC236}">
                <a16:creationId xmlns:a16="http://schemas.microsoft.com/office/drawing/2014/main" id="{5F61DE32-048C-E52C-CAA8-7138A8C607A6}"/>
              </a:ext>
            </a:extLst>
          </p:cNvPr>
          <p:cNvCxnSpPr/>
          <p:nvPr/>
        </p:nvCxnSpPr>
        <p:spPr>
          <a:xfrm>
            <a:off x="6687127" y="4017818"/>
            <a:ext cx="4666673" cy="0"/>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2526168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308FE8-E19D-9B25-924F-C1A6A75255A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訓練集比對</a:t>
            </a:r>
          </a:p>
        </p:txBody>
      </p:sp>
      <p:pic>
        <p:nvPicPr>
          <p:cNvPr id="5" name="內容版面配置區 4">
            <a:extLst>
              <a:ext uri="{FF2B5EF4-FFF2-40B4-BE49-F238E27FC236}">
                <a16:creationId xmlns:a16="http://schemas.microsoft.com/office/drawing/2014/main" id="{D6F69E9F-5176-C88E-2547-8EF009F12445}"/>
              </a:ext>
            </a:extLst>
          </p:cNvPr>
          <p:cNvPicPr>
            <a:picLocks noGrp="1" noChangeAspect="1"/>
          </p:cNvPicPr>
          <p:nvPr>
            <p:ph idx="1"/>
          </p:nvPr>
        </p:nvPicPr>
        <p:blipFill>
          <a:blip r:embed="rId2"/>
          <a:stretch>
            <a:fillRect/>
          </a:stretch>
        </p:blipFill>
        <p:spPr>
          <a:xfrm>
            <a:off x="2316019" y="1985895"/>
            <a:ext cx="3348638" cy="4351338"/>
          </a:xfrm>
        </p:spPr>
      </p:pic>
      <p:sp>
        <p:nvSpPr>
          <p:cNvPr id="6" name="文字方塊 5">
            <a:extLst>
              <a:ext uri="{FF2B5EF4-FFF2-40B4-BE49-F238E27FC236}">
                <a16:creationId xmlns:a16="http://schemas.microsoft.com/office/drawing/2014/main" id="{B15C07E1-0D08-8AE4-D339-FC9610E14186}"/>
              </a:ext>
            </a:extLst>
          </p:cNvPr>
          <p:cNvSpPr txBox="1"/>
          <p:nvPr/>
        </p:nvSpPr>
        <p:spPr>
          <a:xfrm>
            <a:off x="2316019" y="1459855"/>
            <a:ext cx="3348638"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a:t>
            </a:r>
          </a:p>
        </p:txBody>
      </p:sp>
      <p:pic>
        <p:nvPicPr>
          <p:cNvPr id="10" name="圖片 9">
            <a:extLst>
              <a:ext uri="{FF2B5EF4-FFF2-40B4-BE49-F238E27FC236}">
                <a16:creationId xmlns:a16="http://schemas.microsoft.com/office/drawing/2014/main" id="{F0E7AAF3-A5E0-9C4E-E993-4FB3C1E97EB4}"/>
              </a:ext>
            </a:extLst>
          </p:cNvPr>
          <p:cNvPicPr>
            <a:picLocks noChangeAspect="1"/>
          </p:cNvPicPr>
          <p:nvPr/>
        </p:nvPicPr>
        <p:blipFill>
          <a:blip r:embed="rId3"/>
          <a:stretch>
            <a:fillRect/>
          </a:stretch>
        </p:blipFill>
        <p:spPr>
          <a:xfrm>
            <a:off x="6816624" y="2023490"/>
            <a:ext cx="3059357" cy="4276148"/>
          </a:xfrm>
          <a:prstGeom prst="rect">
            <a:avLst/>
          </a:prstGeom>
        </p:spPr>
      </p:pic>
      <p:sp>
        <p:nvSpPr>
          <p:cNvPr id="11" name="文字方塊 10">
            <a:extLst>
              <a:ext uri="{FF2B5EF4-FFF2-40B4-BE49-F238E27FC236}">
                <a16:creationId xmlns:a16="http://schemas.microsoft.com/office/drawing/2014/main" id="{23B3C91B-290C-99B5-FC83-0129A8A4C39F}"/>
              </a:ext>
            </a:extLst>
          </p:cNvPr>
          <p:cNvSpPr txBox="1"/>
          <p:nvPr/>
        </p:nvSpPr>
        <p:spPr>
          <a:xfrm>
            <a:off x="6816624" y="1570182"/>
            <a:ext cx="3059357"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過窄</a:t>
            </a:r>
          </a:p>
        </p:txBody>
      </p:sp>
      <p:sp>
        <p:nvSpPr>
          <p:cNvPr id="12" name="文字方塊 11">
            <a:extLst>
              <a:ext uri="{FF2B5EF4-FFF2-40B4-BE49-F238E27FC236}">
                <a16:creationId xmlns:a16="http://schemas.microsoft.com/office/drawing/2014/main" id="{44171455-133D-2053-34C5-4CF577B3677E}"/>
              </a:ext>
            </a:extLst>
          </p:cNvPr>
          <p:cNvSpPr txBox="1"/>
          <p:nvPr/>
        </p:nvSpPr>
        <p:spPr>
          <a:xfrm>
            <a:off x="293255" y="3515233"/>
            <a:ext cx="2022764"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標準的膝蓋可能要再寬一點</a:t>
            </a:r>
          </a:p>
        </p:txBody>
      </p:sp>
    </p:spTree>
    <p:extLst>
      <p:ext uri="{BB962C8B-B14F-4D97-AF65-F5344CB8AC3E}">
        <p14:creationId xmlns:p14="http://schemas.microsoft.com/office/powerpoint/2010/main" val="598610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0E94C1-FDFD-65DC-FEEC-A715B99BCA16}"/>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測試集比對</a:t>
            </a:r>
          </a:p>
        </p:txBody>
      </p:sp>
      <p:sp>
        <p:nvSpPr>
          <p:cNvPr id="3" name="內容版面配置區 2">
            <a:extLst>
              <a:ext uri="{FF2B5EF4-FFF2-40B4-BE49-F238E27FC236}">
                <a16:creationId xmlns:a16="http://schemas.microsoft.com/office/drawing/2014/main" id="{B5A3E232-9C09-1420-EDA4-43F9B6D01043}"/>
              </a:ext>
            </a:extLst>
          </p:cNvPr>
          <p:cNvSpPr>
            <a:spLocks noGrp="1"/>
          </p:cNvSpPr>
          <p:nvPr>
            <p:ph idx="1"/>
          </p:nvPr>
        </p:nvSpPr>
        <p:spPr>
          <a:xfrm>
            <a:off x="8582534" y="1935168"/>
            <a:ext cx="3221361" cy="4351338"/>
          </a:xfrm>
        </p:spPr>
        <p:txBody>
          <a:bodyPr>
            <a:normAutofit/>
          </a:bodyPr>
          <a:lstStyle/>
          <a:p>
            <a:pPr marL="0" indent="0">
              <a:buNone/>
            </a:pPr>
            <a:r>
              <a:rPr lang="zh-TW" altLang="en-US" sz="2400" dirty="0">
                <a:latin typeface="標楷體" panose="03000509000000000000" pitchFamily="65" charset="-120"/>
                <a:ea typeface="標楷體" panose="03000509000000000000" pitchFamily="65" charset="-120"/>
              </a:rPr>
              <a:t>跟訓練集的情況類似，過窄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標準的膝蓋應該要再寬一點才能更明顯地跟過窄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過窄區分開來</a:t>
            </a:r>
          </a:p>
        </p:txBody>
      </p:sp>
      <p:pic>
        <p:nvPicPr>
          <p:cNvPr id="5" name="圖片 4">
            <a:extLst>
              <a:ext uri="{FF2B5EF4-FFF2-40B4-BE49-F238E27FC236}">
                <a16:creationId xmlns:a16="http://schemas.microsoft.com/office/drawing/2014/main" id="{35973C94-2409-A0DC-47FD-D075CD260CA8}"/>
              </a:ext>
            </a:extLst>
          </p:cNvPr>
          <p:cNvPicPr>
            <a:picLocks noChangeAspect="1"/>
          </p:cNvPicPr>
          <p:nvPr/>
        </p:nvPicPr>
        <p:blipFill>
          <a:blip r:embed="rId2"/>
          <a:stretch>
            <a:fillRect/>
          </a:stretch>
        </p:blipFill>
        <p:spPr>
          <a:xfrm>
            <a:off x="488629" y="1691259"/>
            <a:ext cx="3120837" cy="4595247"/>
          </a:xfrm>
          <a:prstGeom prst="rect">
            <a:avLst/>
          </a:prstGeom>
        </p:spPr>
      </p:pic>
      <p:pic>
        <p:nvPicPr>
          <p:cNvPr id="7" name="圖片 6">
            <a:extLst>
              <a:ext uri="{FF2B5EF4-FFF2-40B4-BE49-F238E27FC236}">
                <a16:creationId xmlns:a16="http://schemas.microsoft.com/office/drawing/2014/main" id="{60BDA0A1-5639-AC9D-51BA-D376074C23CA}"/>
              </a:ext>
            </a:extLst>
          </p:cNvPr>
          <p:cNvPicPr>
            <a:picLocks noChangeAspect="1"/>
          </p:cNvPicPr>
          <p:nvPr/>
        </p:nvPicPr>
        <p:blipFill>
          <a:blip r:embed="rId3"/>
          <a:stretch>
            <a:fillRect/>
          </a:stretch>
        </p:blipFill>
        <p:spPr>
          <a:xfrm>
            <a:off x="4037609" y="1691260"/>
            <a:ext cx="4116782" cy="4595246"/>
          </a:xfrm>
          <a:prstGeom prst="rect">
            <a:avLst/>
          </a:prstGeom>
        </p:spPr>
      </p:pic>
      <p:sp>
        <p:nvSpPr>
          <p:cNvPr id="8" name="文字方塊 7">
            <a:extLst>
              <a:ext uri="{FF2B5EF4-FFF2-40B4-BE49-F238E27FC236}">
                <a16:creationId xmlns:a16="http://schemas.microsoft.com/office/drawing/2014/main" id="{889C51E5-E0BE-9EE5-9855-D9283A8807B3}"/>
              </a:ext>
            </a:extLst>
          </p:cNvPr>
          <p:cNvSpPr txBox="1"/>
          <p:nvPr/>
        </p:nvSpPr>
        <p:spPr>
          <a:xfrm>
            <a:off x="646546" y="1094730"/>
            <a:ext cx="2669309"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a:t>
            </a:r>
          </a:p>
        </p:txBody>
      </p:sp>
      <p:sp>
        <p:nvSpPr>
          <p:cNvPr id="9" name="文字方塊 8">
            <a:extLst>
              <a:ext uri="{FF2B5EF4-FFF2-40B4-BE49-F238E27FC236}">
                <a16:creationId xmlns:a16="http://schemas.microsoft.com/office/drawing/2014/main" id="{1389DB2B-03E5-F0DB-FF21-256A1009023D}"/>
              </a:ext>
            </a:extLst>
          </p:cNvPr>
          <p:cNvSpPr txBox="1"/>
          <p:nvPr/>
        </p:nvSpPr>
        <p:spPr>
          <a:xfrm>
            <a:off x="4761345" y="1046746"/>
            <a:ext cx="2669309"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過窄</a:t>
            </a:r>
          </a:p>
        </p:txBody>
      </p:sp>
    </p:spTree>
    <p:extLst>
      <p:ext uri="{BB962C8B-B14F-4D97-AF65-F5344CB8AC3E}">
        <p14:creationId xmlns:p14="http://schemas.microsoft.com/office/powerpoint/2010/main" val="6708107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9EC1DAB-1AD3-E859-0099-CC0A1E935BAF}"/>
              </a:ext>
            </a:extLst>
          </p:cNvPr>
          <p:cNvSpPr>
            <a:spLocks noGrp="1"/>
          </p:cNvSpPr>
          <p:nvPr>
            <p:ph type="title"/>
          </p:nvPr>
        </p:nvSpPr>
        <p:spPr/>
        <p:txBody>
          <a:bodyPr>
            <a:normAutofit/>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過寬被誤判為過窄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endParaRPr lang="zh-TW" altLang="en-US" dirty="0"/>
          </a:p>
        </p:txBody>
      </p:sp>
      <p:sp>
        <p:nvSpPr>
          <p:cNvPr id="3" name="內容版面配置區 2">
            <a:extLst>
              <a:ext uri="{FF2B5EF4-FFF2-40B4-BE49-F238E27FC236}">
                <a16:creationId xmlns:a16="http://schemas.microsoft.com/office/drawing/2014/main" id="{906A79A1-F139-340B-DF41-52D372F59164}"/>
              </a:ext>
            </a:extLst>
          </p:cNvPr>
          <p:cNvSpPr>
            <a:spLocks noGrp="1"/>
          </p:cNvSpPr>
          <p:nvPr>
            <p:ph idx="1"/>
          </p:nvPr>
        </p:nvSpPr>
        <p:spPr>
          <a:xfrm>
            <a:off x="7715905" y="2087813"/>
            <a:ext cx="4177146" cy="3138560"/>
          </a:xfrm>
        </p:spPr>
        <p:txBody>
          <a:bodyPr>
            <a:normAutofit/>
          </a:bodyPr>
          <a:lstStyle/>
          <a:p>
            <a:pPr marL="0" indent="0">
              <a:buNone/>
            </a:pPr>
            <a:r>
              <a:rPr lang="zh-TW" altLang="en-US" sz="2400" dirty="0">
                <a:latin typeface="標楷體" panose="03000509000000000000" pitchFamily="65" charset="-120"/>
                <a:ea typeface="標楷體" panose="03000509000000000000" pitchFamily="65" charset="-120"/>
              </a:rPr>
              <a:t>這個問題應該也跟前兩頁提到的過窄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標準膝蓋不夠寬有關係，因為從左邊的圖可以看出來過窄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過寬跟過窄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標準的膝蓋是有做出區隔的。不過有個隱憂是有可能過窄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標準的膝蓋在經過改善變寬之後可能會跟過窄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過寬太過相似。</a:t>
            </a:r>
          </a:p>
        </p:txBody>
      </p:sp>
      <p:pic>
        <p:nvPicPr>
          <p:cNvPr id="5" name="圖片 4">
            <a:extLst>
              <a:ext uri="{FF2B5EF4-FFF2-40B4-BE49-F238E27FC236}">
                <a16:creationId xmlns:a16="http://schemas.microsoft.com/office/drawing/2014/main" id="{DDB04E38-D1E1-3664-C986-78F44B40423B}"/>
              </a:ext>
            </a:extLst>
          </p:cNvPr>
          <p:cNvPicPr>
            <a:picLocks noChangeAspect="1"/>
          </p:cNvPicPr>
          <p:nvPr/>
        </p:nvPicPr>
        <p:blipFill>
          <a:blip r:embed="rId2"/>
          <a:stretch>
            <a:fillRect/>
          </a:stretch>
        </p:blipFill>
        <p:spPr>
          <a:xfrm>
            <a:off x="285264" y="1975215"/>
            <a:ext cx="3145405" cy="4816764"/>
          </a:xfrm>
          <a:prstGeom prst="rect">
            <a:avLst/>
          </a:prstGeom>
        </p:spPr>
      </p:pic>
      <p:pic>
        <p:nvPicPr>
          <p:cNvPr id="6" name="圖片 5">
            <a:extLst>
              <a:ext uri="{FF2B5EF4-FFF2-40B4-BE49-F238E27FC236}">
                <a16:creationId xmlns:a16="http://schemas.microsoft.com/office/drawing/2014/main" id="{E7E0C04F-AD20-255C-06E1-E2E3E4B967C7}"/>
              </a:ext>
            </a:extLst>
          </p:cNvPr>
          <p:cNvPicPr>
            <a:picLocks noChangeAspect="1"/>
          </p:cNvPicPr>
          <p:nvPr/>
        </p:nvPicPr>
        <p:blipFill>
          <a:blip r:embed="rId3"/>
          <a:stretch>
            <a:fillRect/>
          </a:stretch>
        </p:blipFill>
        <p:spPr>
          <a:xfrm>
            <a:off x="3757484" y="2068907"/>
            <a:ext cx="3631606" cy="4723072"/>
          </a:xfrm>
          <a:prstGeom prst="rect">
            <a:avLst/>
          </a:prstGeom>
        </p:spPr>
      </p:pic>
      <p:sp>
        <p:nvSpPr>
          <p:cNvPr id="7" name="文字方塊 6">
            <a:extLst>
              <a:ext uri="{FF2B5EF4-FFF2-40B4-BE49-F238E27FC236}">
                <a16:creationId xmlns:a16="http://schemas.microsoft.com/office/drawing/2014/main" id="{7ACAC4EF-D3E3-5071-5859-DB810637BE89}"/>
              </a:ext>
            </a:extLst>
          </p:cNvPr>
          <p:cNvSpPr txBox="1"/>
          <p:nvPr/>
        </p:nvSpPr>
        <p:spPr>
          <a:xfrm>
            <a:off x="438603" y="1418132"/>
            <a:ext cx="2838725"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過寬</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訓練集</a:t>
            </a:r>
            <a:r>
              <a:rPr lang="en-US" altLang="zh-TW" sz="2400" dirty="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
        <p:nvSpPr>
          <p:cNvPr id="8" name="文字方塊 7">
            <a:extLst>
              <a:ext uri="{FF2B5EF4-FFF2-40B4-BE49-F238E27FC236}">
                <a16:creationId xmlns:a16="http://schemas.microsoft.com/office/drawing/2014/main" id="{3C9ED9BA-49FC-C92B-D3BC-F8F2D9EEB161}"/>
              </a:ext>
            </a:extLst>
          </p:cNvPr>
          <p:cNvSpPr txBox="1"/>
          <p:nvPr/>
        </p:nvSpPr>
        <p:spPr>
          <a:xfrm>
            <a:off x="4078876" y="1418132"/>
            <a:ext cx="2988821" cy="461665"/>
          </a:xfrm>
          <a:prstGeom prst="rect">
            <a:avLst/>
          </a:prstGeom>
          <a:noFill/>
        </p:spPr>
        <p:txBody>
          <a:bodyPr wrap="square" rtlCol="0">
            <a:spAutoFit/>
          </a:bodyPr>
          <a:lstStyle/>
          <a:p>
            <a:pPr algn="ctr"/>
            <a:r>
              <a:rPr lang="zh-TW" altLang="en-US" sz="2400" dirty="0">
                <a:latin typeface="標楷體" panose="03000509000000000000" pitchFamily="65" charset="-120"/>
                <a:ea typeface="標楷體" panose="03000509000000000000" pitchFamily="65" charset="-120"/>
              </a:rPr>
              <a:t>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標準</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訓練集</a:t>
            </a:r>
            <a:r>
              <a:rPr lang="en-US" altLang="zh-TW" sz="2400" dirty="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4006823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00D13C4-C3A5-4AF5-A359-C3B79CE1116C}"/>
              </a:ext>
            </a:extLst>
          </p:cNvPr>
          <p:cNvSpPr>
            <a:spLocks noGrp="1"/>
          </p:cNvSpPr>
          <p:nvPr>
            <p:ph type="title"/>
          </p:nvPr>
        </p:nvSpPr>
        <p:spPr>
          <a:xfrm>
            <a:off x="688439"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標準改善後的訓練集比對</a:t>
            </a:r>
          </a:p>
        </p:txBody>
      </p:sp>
      <p:sp>
        <p:nvSpPr>
          <p:cNvPr id="3" name="內容版面配置區 2">
            <a:extLst>
              <a:ext uri="{FF2B5EF4-FFF2-40B4-BE49-F238E27FC236}">
                <a16:creationId xmlns:a16="http://schemas.microsoft.com/office/drawing/2014/main" id="{75FACE23-213D-625C-E4F1-9E2D5D7FDFB4}"/>
              </a:ext>
            </a:extLst>
          </p:cNvPr>
          <p:cNvSpPr>
            <a:spLocks noGrp="1"/>
          </p:cNvSpPr>
          <p:nvPr>
            <p:ph idx="1"/>
          </p:nvPr>
        </p:nvSpPr>
        <p:spPr>
          <a:xfrm>
            <a:off x="1272310" y="1003950"/>
            <a:ext cx="10515600" cy="4351338"/>
          </a:xfrm>
        </p:spPr>
        <p:txBody>
          <a:bodyPr>
            <a:normAutofit/>
          </a:bodyPr>
          <a:lstStyle/>
          <a:p>
            <a:pPr marL="0" indent="0">
              <a:buNone/>
            </a:pPr>
            <a:r>
              <a:rPr lang="zh-TW" altLang="en-US" sz="2400" dirty="0">
                <a:latin typeface="標楷體" panose="03000509000000000000" pitchFamily="65" charset="-120"/>
                <a:ea typeface="標楷體" panose="03000509000000000000" pitchFamily="65" charset="-120"/>
              </a:rPr>
              <a:t>    改善前                   改善後                  過窄</a:t>
            </a:r>
            <a:r>
              <a:rPr lang="en-US" altLang="zh-TW" sz="2400" dirty="0">
                <a:latin typeface="標楷體" panose="03000509000000000000" pitchFamily="65" charset="-120"/>
                <a:ea typeface="標楷體" panose="03000509000000000000" pitchFamily="65" charset="-120"/>
              </a:rPr>
              <a:t>_</a:t>
            </a:r>
            <a:r>
              <a:rPr lang="zh-TW" altLang="en-US" sz="2400" dirty="0">
                <a:latin typeface="標楷體" panose="03000509000000000000" pitchFamily="65" charset="-120"/>
                <a:ea typeface="標楷體" panose="03000509000000000000" pitchFamily="65" charset="-120"/>
              </a:rPr>
              <a:t>過寬</a:t>
            </a:r>
          </a:p>
        </p:txBody>
      </p:sp>
      <p:pic>
        <p:nvPicPr>
          <p:cNvPr id="5" name="圖片 4">
            <a:extLst>
              <a:ext uri="{FF2B5EF4-FFF2-40B4-BE49-F238E27FC236}">
                <a16:creationId xmlns:a16="http://schemas.microsoft.com/office/drawing/2014/main" id="{A798C4AC-54AB-4498-5561-6051B0BA62B5}"/>
              </a:ext>
            </a:extLst>
          </p:cNvPr>
          <p:cNvPicPr>
            <a:picLocks noChangeAspect="1"/>
          </p:cNvPicPr>
          <p:nvPr/>
        </p:nvPicPr>
        <p:blipFill>
          <a:blip r:embed="rId2"/>
          <a:stretch>
            <a:fillRect/>
          </a:stretch>
        </p:blipFill>
        <p:spPr>
          <a:xfrm>
            <a:off x="4562237" y="1430850"/>
            <a:ext cx="3553059" cy="4785169"/>
          </a:xfrm>
          <a:prstGeom prst="rect">
            <a:avLst/>
          </a:prstGeom>
        </p:spPr>
      </p:pic>
      <p:pic>
        <p:nvPicPr>
          <p:cNvPr id="6" name="圖片 5">
            <a:extLst>
              <a:ext uri="{FF2B5EF4-FFF2-40B4-BE49-F238E27FC236}">
                <a16:creationId xmlns:a16="http://schemas.microsoft.com/office/drawing/2014/main" id="{75393849-3E3F-77A5-3EED-82F0EED6EFD7}"/>
              </a:ext>
            </a:extLst>
          </p:cNvPr>
          <p:cNvPicPr>
            <a:picLocks noChangeAspect="1"/>
          </p:cNvPicPr>
          <p:nvPr/>
        </p:nvPicPr>
        <p:blipFill>
          <a:blip r:embed="rId3"/>
          <a:stretch>
            <a:fillRect/>
          </a:stretch>
        </p:blipFill>
        <p:spPr>
          <a:xfrm>
            <a:off x="8642101" y="1415305"/>
            <a:ext cx="3145809" cy="4816257"/>
          </a:xfrm>
          <a:prstGeom prst="rect">
            <a:avLst/>
          </a:prstGeom>
        </p:spPr>
      </p:pic>
      <p:pic>
        <p:nvPicPr>
          <p:cNvPr id="7" name="圖片 6">
            <a:extLst>
              <a:ext uri="{FF2B5EF4-FFF2-40B4-BE49-F238E27FC236}">
                <a16:creationId xmlns:a16="http://schemas.microsoft.com/office/drawing/2014/main" id="{7D38B1E6-CF3A-CDA9-1B34-45860D7A53EA}"/>
              </a:ext>
            </a:extLst>
          </p:cNvPr>
          <p:cNvPicPr>
            <a:picLocks noChangeAspect="1"/>
          </p:cNvPicPr>
          <p:nvPr/>
        </p:nvPicPr>
        <p:blipFill>
          <a:blip r:embed="rId4"/>
          <a:stretch>
            <a:fillRect/>
          </a:stretch>
        </p:blipFill>
        <p:spPr>
          <a:xfrm>
            <a:off x="688439" y="1501129"/>
            <a:ext cx="3346994" cy="4352921"/>
          </a:xfrm>
          <a:prstGeom prst="rect">
            <a:avLst/>
          </a:prstGeom>
        </p:spPr>
      </p:pic>
    </p:spTree>
    <p:extLst>
      <p:ext uri="{BB962C8B-B14F-4D97-AF65-F5344CB8AC3E}">
        <p14:creationId xmlns:p14="http://schemas.microsoft.com/office/powerpoint/2010/main" val="18468514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4940873-0154-132E-AD71-4C5EE0128C1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資料集數量</a:t>
            </a:r>
          </a:p>
        </p:txBody>
      </p:sp>
      <p:sp>
        <p:nvSpPr>
          <p:cNvPr id="5" name="內容版面配置區 2">
            <a:extLst>
              <a:ext uri="{FF2B5EF4-FFF2-40B4-BE49-F238E27FC236}">
                <a16:creationId xmlns:a16="http://schemas.microsoft.com/office/drawing/2014/main" id="{A27A0ACC-A99D-5417-64E0-6F24C5D0E883}"/>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4311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過窄</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sz="2800" dirty="0">
                <a:solidFill>
                  <a:srgbClr val="FF0000"/>
                </a:solidFill>
                <a:latin typeface="標楷體" panose="03000509000000000000" pitchFamily="65" charset="-120"/>
                <a:ea typeface="標楷體" panose="03000509000000000000" pitchFamily="65" charset="-120"/>
              </a:rPr>
              <a:t>4295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3535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4232</a:t>
            </a:r>
            <a:endParaRPr lang="zh-TW" altLang="en-US" dirty="0"/>
          </a:p>
        </p:txBody>
      </p:sp>
    </p:spTree>
    <p:extLst>
      <p:ext uri="{BB962C8B-B14F-4D97-AF65-F5344CB8AC3E}">
        <p14:creationId xmlns:p14="http://schemas.microsoft.com/office/powerpoint/2010/main" val="3595445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B01F3A-8EB6-26F4-1F0D-9754E2C3C50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獨立測試集數量</a:t>
            </a:r>
          </a:p>
        </p:txBody>
      </p:sp>
      <p:sp>
        <p:nvSpPr>
          <p:cNvPr id="4" name="內容版面配置區 2">
            <a:extLst>
              <a:ext uri="{FF2B5EF4-FFF2-40B4-BE49-F238E27FC236}">
                <a16:creationId xmlns:a16="http://schemas.microsoft.com/office/drawing/2014/main" id="{0EF94165-34D2-D2A0-7ABA-DE7850734D98}"/>
              </a:ext>
            </a:extLst>
          </p:cNvPr>
          <p:cNvSpPr>
            <a:spLocks noGrp="1"/>
          </p:cNvSpPr>
          <p:nvPr>
            <p:ph idx="1"/>
          </p:nvPr>
        </p:nvSpPr>
        <p:spPr>
          <a:xfrm>
            <a:off x="838200" y="1825624"/>
            <a:ext cx="10515600" cy="4778375"/>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207</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solidFill>
                  <a:srgbClr val="FF0000"/>
                </a:solidFill>
                <a:latin typeface="標楷體" panose="03000509000000000000" pitchFamily="65" charset="-120"/>
                <a:ea typeface="標楷體" panose="03000509000000000000" pitchFamily="65" charset="-120"/>
              </a:rPr>
              <a:t>過窄</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標準：</a:t>
            </a:r>
            <a:r>
              <a:rPr lang="en-US" altLang="zh-TW" dirty="0">
                <a:solidFill>
                  <a:srgbClr val="FF0000"/>
                </a:solidFill>
                <a:latin typeface="標楷體" panose="03000509000000000000" pitchFamily="65" charset="-120"/>
                <a:ea typeface="標楷體" panose="03000509000000000000" pitchFamily="65" charset="-120"/>
              </a:rPr>
              <a:t>286</a:t>
            </a:r>
            <a:endParaRPr lang="en-US" altLang="zh-TW" sz="2800" dirty="0">
              <a:solidFill>
                <a:srgbClr val="FF0000"/>
              </a:solidFill>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p>
          <a:p>
            <a:r>
              <a:rPr lang="zh-TW" altLang="en-US" sz="2800" dirty="0">
                <a:solidFill>
                  <a:srgbClr val="FF0000"/>
                </a:solidFill>
                <a:latin typeface="標楷體" panose="03000509000000000000" pitchFamily="65" charset="-120"/>
                <a:ea typeface="標楷體" panose="03000509000000000000" pitchFamily="65" charset="-120"/>
              </a:rPr>
              <a:t>測試集的過窄</a:t>
            </a:r>
            <a:r>
              <a:rPr lang="en-US" altLang="zh-TW" sz="2800" dirty="0">
                <a:solidFill>
                  <a:srgbClr val="FF0000"/>
                </a:solidFill>
                <a:latin typeface="標楷體" panose="03000509000000000000" pitchFamily="65" charset="-120"/>
                <a:ea typeface="標楷體" panose="03000509000000000000" pitchFamily="65" charset="-120"/>
              </a:rPr>
              <a:t>_</a:t>
            </a:r>
            <a:r>
              <a:rPr lang="zh-TW" altLang="en-US" sz="2800" dirty="0">
                <a:solidFill>
                  <a:srgbClr val="FF0000"/>
                </a:solidFill>
                <a:latin typeface="標楷體" panose="03000509000000000000" pitchFamily="65" charset="-120"/>
                <a:ea typeface="標楷體" panose="03000509000000000000" pitchFamily="65" charset="-120"/>
              </a:rPr>
              <a:t>標準也有做改良</a:t>
            </a:r>
            <a:r>
              <a:rPr lang="en-US" altLang="zh-TW" sz="2800" dirty="0">
                <a:solidFill>
                  <a:srgbClr val="FF0000"/>
                </a:solidFill>
                <a:latin typeface="標楷體" panose="03000509000000000000" pitchFamily="65" charset="-120"/>
                <a:ea typeface="標楷體" panose="03000509000000000000" pitchFamily="65" charset="-120"/>
              </a:rPr>
              <a:t>(</a:t>
            </a:r>
            <a:r>
              <a:rPr lang="zh-TW" altLang="en-US" sz="2800" dirty="0">
                <a:solidFill>
                  <a:srgbClr val="FF0000"/>
                </a:solidFill>
                <a:latin typeface="標楷體" panose="03000509000000000000" pitchFamily="65" charset="-120"/>
                <a:ea typeface="標楷體" panose="03000509000000000000" pitchFamily="65" charset="-120"/>
              </a:rPr>
              <a:t>膝蓋再更寬一點</a:t>
            </a:r>
            <a:r>
              <a:rPr lang="en-US" altLang="zh-TW" sz="2800" dirty="0">
                <a:solidFill>
                  <a:srgbClr val="FF0000"/>
                </a:solidFill>
                <a:latin typeface="標楷體" panose="03000509000000000000" pitchFamily="65" charset="-120"/>
                <a:ea typeface="標楷體" panose="03000509000000000000" pitchFamily="65" charset="-120"/>
              </a:rPr>
              <a:t>)</a:t>
            </a:r>
          </a:p>
          <a:p>
            <a:pPr marL="0" indent="0" algn="ctr">
              <a:buFont typeface="Arial" panose="020B0604020202020204" pitchFamily="34" charset="0"/>
              <a:buNone/>
            </a:pP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721982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AD383B-FEB3-0041-478F-4A4E60CAB59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030369BF-3AC1-0148-B7AE-DA1FF575B55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DC3AEFB1-158E-17AE-8207-6C9972616C14}"/>
              </a:ext>
            </a:extLst>
          </p:cNvPr>
          <p:cNvPicPr>
            <a:picLocks noChangeAspect="1"/>
          </p:cNvPicPr>
          <p:nvPr/>
        </p:nvPicPr>
        <p:blipFill>
          <a:blip r:embed="rId2"/>
          <a:stretch>
            <a:fillRect/>
          </a:stretch>
        </p:blipFill>
        <p:spPr>
          <a:xfrm>
            <a:off x="1919752" y="1413163"/>
            <a:ext cx="8352495" cy="5341975"/>
          </a:xfrm>
          <a:prstGeom prst="rect">
            <a:avLst/>
          </a:prstGeom>
        </p:spPr>
      </p:pic>
    </p:spTree>
    <p:extLst>
      <p:ext uri="{BB962C8B-B14F-4D97-AF65-F5344CB8AC3E}">
        <p14:creationId xmlns:p14="http://schemas.microsoft.com/office/powerpoint/2010/main" val="1757312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2872A72C-5D51-86D9-F889-42B70ACA51BC}"/>
              </a:ext>
            </a:extLst>
          </p:cNvPr>
          <p:cNvSpPr>
            <a:spLocks noGrp="1"/>
          </p:cNvSpPr>
          <p:nvPr>
            <p:ph idx="1"/>
          </p:nvPr>
        </p:nvSpPr>
        <p:spPr/>
        <p:txBody>
          <a:bodyPr/>
          <a:lstStyle/>
          <a:p>
            <a:endParaRPr lang="zh-TW" altLang="en-US"/>
          </a:p>
        </p:txBody>
      </p:sp>
      <p:sp>
        <p:nvSpPr>
          <p:cNvPr id="4" name="標題 1">
            <a:extLst>
              <a:ext uri="{FF2B5EF4-FFF2-40B4-BE49-F238E27FC236}">
                <a16:creationId xmlns:a16="http://schemas.microsoft.com/office/drawing/2014/main" id="{8FCF2808-3182-9A25-F255-7DD32D096FB6}"/>
              </a:ext>
            </a:extLst>
          </p:cNvPr>
          <p:cNvSpPr>
            <a:spLocks noGrp="1"/>
          </p:cNvSpPr>
          <p:nvPr>
            <p:ph type="title"/>
          </p:nvPr>
        </p:nvSpPr>
        <p:spPr>
          <a:xfrm>
            <a:off x="838200" y="365125"/>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6" name="圖片 5">
            <a:extLst>
              <a:ext uri="{FF2B5EF4-FFF2-40B4-BE49-F238E27FC236}">
                <a16:creationId xmlns:a16="http://schemas.microsoft.com/office/drawing/2014/main" id="{2BB9653A-24C7-1794-F8DE-36BD2D894378}"/>
              </a:ext>
            </a:extLst>
          </p:cNvPr>
          <p:cNvPicPr>
            <a:picLocks noChangeAspect="1"/>
          </p:cNvPicPr>
          <p:nvPr/>
        </p:nvPicPr>
        <p:blipFill>
          <a:blip r:embed="rId2"/>
          <a:stretch>
            <a:fillRect/>
          </a:stretch>
        </p:blipFill>
        <p:spPr>
          <a:xfrm>
            <a:off x="581890" y="1472552"/>
            <a:ext cx="6411127" cy="5057483"/>
          </a:xfrm>
          <a:prstGeom prst="rect">
            <a:avLst/>
          </a:prstGeom>
        </p:spPr>
      </p:pic>
      <p:pic>
        <p:nvPicPr>
          <p:cNvPr id="8" name="圖片 7">
            <a:extLst>
              <a:ext uri="{FF2B5EF4-FFF2-40B4-BE49-F238E27FC236}">
                <a16:creationId xmlns:a16="http://schemas.microsoft.com/office/drawing/2014/main" id="{6ABFBE81-2052-274F-4474-9FDD2BAB72F1}"/>
              </a:ext>
            </a:extLst>
          </p:cNvPr>
          <p:cNvPicPr>
            <a:picLocks noChangeAspect="1"/>
          </p:cNvPicPr>
          <p:nvPr/>
        </p:nvPicPr>
        <p:blipFill>
          <a:blip r:embed="rId3"/>
          <a:stretch>
            <a:fillRect/>
          </a:stretch>
        </p:blipFill>
        <p:spPr>
          <a:xfrm>
            <a:off x="7249327" y="2505659"/>
            <a:ext cx="4934639" cy="1495634"/>
          </a:xfrm>
          <a:prstGeom prst="rect">
            <a:avLst/>
          </a:prstGeom>
        </p:spPr>
      </p:pic>
    </p:spTree>
    <p:extLst>
      <p:ext uri="{BB962C8B-B14F-4D97-AF65-F5344CB8AC3E}">
        <p14:creationId xmlns:p14="http://schemas.microsoft.com/office/powerpoint/2010/main" val="2964559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75437C66-9060-EDD1-A236-84EE7BBB7304}"/>
              </a:ext>
            </a:extLst>
          </p:cNvPr>
          <p:cNvSpPr>
            <a:spLocks noGrp="1"/>
          </p:cNvSpPr>
          <p:nvPr>
            <p:ph type="title"/>
          </p:nvPr>
        </p:nvSpPr>
        <p:spPr>
          <a:xfrm>
            <a:off x="838200" y="365125"/>
            <a:ext cx="10515600" cy="1325563"/>
          </a:xfrm>
        </p:spPr>
        <p:txBody>
          <a:bodyPr/>
          <a:lstStyle/>
          <a:p>
            <a:pPr algn="ctr"/>
            <a:r>
              <a:rPr lang="zh-TW" altLang="en-US" dirty="0">
                <a:latin typeface="標楷體" panose="03000509000000000000" pitchFamily="65" charset="-120"/>
                <a:ea typeface="標楷體" panose="03000509000000000000" pitchFamily="65" charset="-120"/>
              </a:rPr>
              <a:t>使用獨立測試集測試的結果</a:t>
            </a:r>
          </a:p>
        </p:txBody>
      </p:sp>
      <p:sp>
        <p:nvSpPr>
          <p:cNvPr id="7" name="內容版面配置區 6">
            <a:extLst>
              <a:ext uri="{FF2B5EF4-FFF2-40B4-BE49-F238E27FC236}">
                <a16:creationId xmlns:a16="http://schemas.microsoft.com/office/drawing/2014/main" id="{B1AC8C49-66E0-EFA7-2C34-73660195E691}"/>
              </a:ext>
            </a:extLst>
          </p:cNvPr>
          <p:cNvSpPr>
            <a:spLocks noGrp="1"/>
          </p:cNvSpPr>
          <p:nvPr>
            <p:ph idx="1"/>
          </p:nvPr>
        </p:nvSpPr>
        <p:spPr/>
        <p:txBody>
          <a:bodyPr/>
          <a:lstStyle/>
          <a:p>
            <a:endParaRPr lang="zh-TW" altLang="en-US"/>
          </a:p>
        </p:txBody>
      </p:sp>
      <p:pic>
        <p:nvPicPr>
          <p:cNvPr id="9" name="圖片 8">
            <a:extLst>
              <a:ext uri="{FF2B5EF4-FFF2-40B4-BE49-F238E27FC236}">
                <a16:creationId xmlns:a16="http://schemas.microsoft.com/office/drawing/2014/main" id="{397FCC3C-3E50-B343-C8BE-3DFEDE0029D5}"/>
              </a:ext>
            </a:extLst>
          </p:cNvPr>
          <p:cNvPicPr>
            <a:picLocks noChangeAspect="1"/>
          </p:cNvPicPr>
          <p:nvPr/>
        </p:nvPicPr>
        <p:blipFill>
          <a:blip r:embed="rId2"/>
          <a:stretch>
            <a:fillRect/>
          </a:stretch>
        </p:blipFill>
        <p:spPr>
          <a:xfrm>
            <a:off x="572084" y="1353335"/>
            <a:ext cx="5999954" cy="5295917"/>
          </a:xfrm>
          <a:prstGeom prst="rect">
            <a:avLst/>
          </a:prstGeom>
        </p:spPr>
      </p:pic>
      <p:pic>
        <p:nvPicPr>
          <p:cNvPr id="11" name="圖片 10">
            <a:extLst>
              <a:ext uri="{FF2B5EF4-FFF2-40B4-BE49-F238E27FC236}">
                <a16:creationId xmlns:a16="http://schemas.microsoft.com/office/drawing/2014/main" id="{EB011BAD-D3E8-F118-725B-BACDD5BD3036}"/>
              </a:ext>
            </a:extLst>
          </p:cNvPr>
          <p:cNvPicPr>
            <a:picLocks noChangeAspect="1"/>
          </p:cNvPicPr>
          <p:nvPr/>
        </p:nvPicPr>
        <p:blipFill>
          <a:blip r:embed="rId3"/>
          <a:stretch>
            <a:fillRect/>
          </a:stretch>
        </p:blipFill>
        <p:spPr>
          <a:xfrm>
            <a:off x="7020746" y="2731548"/>
            <a:ext cx="4782217" cy="1524213"/>
          </a:xfrm>
          <a:prstGeom prst="rect">
            <a:avLst/>
          </a:prstGeom>
        </p:spPr>
      </p:pic>
    </p:spTree>
    <p:extLst>
      <p:ext uri="{BB962C8B-B14F-4D97-AF65-F5344CB8AC3E}">
        <p14:creationId xmlns:p14="http://schemas.microsoft.com/office/powerpoint/2010/main" val="972334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9D84F2-5676-978F-6C8B-12C73512EA6E}"/>
              </a:ext>
            </a:extLst>
          </p:cNvPr>
          <p:cNvSpPr>
            <a:spLocks noGrp="1"/>
          </p:cNvSpPr>
          <p:nvPr>
            <p:ph type="title"/>
          </p:nvPr>
        </p:nvSpPr>
        <p:spPr>
          <a:xfrm>
            <a:off x="838200" y="29697"/>
            <a:ext cx="10515600" cy="1325563"/>
          </a:xfrm>
        </p:spPr>
        <p:txBody>
          <a:bodyPr/>
          <a:lstStyle/>
          <a:p>
            <a:pPr algn="ctr"/>
            <a:r>
              <a:rPr lang="zh-TW" altLang="en-US" dirty="0">
                <a:latin typeface="標楷體" panose="03000509000000000000" pitchFamily="65" charset="-120"/>
                <a:ea typeface="標楷體" panose="03000509000000000000" pitchFamily="65" charset="-120"/>
              </a:rPr>
              <a:t>比對</a:t>
            </a:r>
          </a:p>
        </p:txBody>
      </p:sp>
      <p:sp>
        <p:nvSpPr>
          <p:cNvPr id="4" name="內容版面配置區 2">
            <a:extLst>
              <a:ext uri="{FF2B5EF4-FFF2-40B4-BE49-F238E27FC236}">
                <a16:creationId xmlns:a16="http://schemas.microsoft.com/office/drawing/2014/main" id="{4DD887BF-70C6-819B-397F-C6D7784D2FB0}"/>
              </a:ext>
            </a:extLst>
          </p:cNvPr>
          <p:cNvSpPr>
            <a:spLocks noGrp="1"/>
          </p:cNvSpPr>
          <p:nvPr>
            <p:ph idx="1"/>
          </p:nvPr>
        </p:nvSpPr>
        <p:spPr>
          <a:xfrm>
            <a:off x="838200" y="1077480"/>
            <a:ext cx="10515600" cy="4351338"/>
          </a:xfrm>
        </p:spPr>
        <p:txBody>
          <a:bodyPr/>
          <a:lstStyle/>
          <a:p>
            <a:pPr marL="0" indent="0">
              <a:buNone/>
            </a:pPr>
            <a:r>
              <a:rPr lang="zh-TW" altLang="en-US" dirty="0">
                <a:latin typeface="標楷體" panose="03000509000000000000" pitchFamily="65" charset="-120"/>
                <a:ea typeface="標楷體" panose="03000509000000000000" pitchFamily="65" charset="-120"/>
              </a:rPr>
              <a:t>         本週                               上週</a:t>
            </a:r>
          </a:p>
        </p:txBody>
      </p:sp>
      <p:pic>
        <p:nvPicPr>
          <p:cNvPr id="6" name="圖片 5">
            <a:extLst>
              <a:ext uri="{FF2B5EF4-FFF2-40B4-BE49-F238E27FC236}">
                <a16:creationId xmlns:a16="http://schemas.microsoft.com/office/drawing/2014/main" id="{C4620A8B-E6B9-6370-4383-41C8BC843892}"/>
              </a:ext>
            </a:extLst>
          </p:cNvPr>
          <p:cNvPicPr>
            <a:picLocks noChangeAspect="1"/>
          </p:cNvPicPr>
          <p:nvPr/>
        </p:nvPicPr>
        <p:blipFill>
          <a:blip r:embed="rId2"/>
          <a:stretch>
            <a:fillRect/>
          </a:stretch>
        </p:blipFill>
        <p:spPr>
          <a:xfrm>
            <a:off x="212014" y="1675259"/>
            <a:ext cx="6316879" cy="2650969"/>
          </a:xfrm>
          <a:prstGeom prst="rect">
            <a:avLst/>
          </a:prstGeom>
        </p:spPr>
      </p:pic>
      <p:pic>
        <p:nvPicPr>
          <p:cNvPr id="7" name="圖片 6">
            <a:extLst>
              <a:ext uri="{FF2B5EF4-FFF2-40B4-BE49-F238E27FC236}">
                <a16:creationId xmlns:a16="http://schemas.microsoft.com/office/drawing/2014/main" id="{6630A62A-A13B-E5A9-3280-12CC2F0E66C7}"/>
              </a:ext>
            </a:extLst>
          </p:cNvPr>
          <p:cNvPicPr>
            <a:picLocks noChangeAspect="1"/>
          </p:cNvPicPr>
          <p:nvPr/>
        </p:nvPicPr>
        <p:blipFill>
          <a:blip r:embed="rId3"/>
          <a:stretch>
            <a:fillRect/>
          </a:stretch>
        </p:blipFill>
        <p:spPr>
          <a:xfrm>
            <a:off x="6096000" y="1675259"/>
            <a:ext cx="6186247" cy="2785906"/>
          </a:xfrm>
          <a:prstGeom prst="rect">
            <a:avLst/>
          </a:prstGeom>
        </p:spPr>
      </p:pic>
      <p:pic>
        <p:nvPicPr>
          <p:cNvPr id="10" name="圖片 9">
            <a:extLst>
              <a:ext uri="{FF2B5EF4-FFF2-40B4-BE49-F238E27FC236}">
                <a16:creationId xmlns:a16="http://schemas.microsoft.com/office/drawing/2014/main" id="{2AD7B026-06AF-40D9-9B07-0E44E64A5669}"/>
              </a:ext>
            </a:extLst>
          </p:cNvPr>
          <p:cNvPicPr>
            <a:picLocks noChangeAspect="1"/>
          </p:cNvPicPr>
          <p:nvPr/>
        </p:nvPicPr>
        <p:blipFill>
          <a:blip r:embed="rId4"/>
          <a:stretch>
            <a:fillRect/>
          </a:stretch>
        </p:blipFill>
        <p:spPr>
          <a:xfrm>
            <a:off x="6281851" y="2805162"/>
            <a:ext cx="3056113" cy="45719"/>
          </a:xfrm>
          <a:prstGeom prst="rect">
            <a:avLst/>
          </a:prstGeom>
        </p:spPr>
      </p:pic>
      <p:pic>
        <p:nvPicPr>
          <p:cNvPr id="11" name="圖片 10">
            <a:extLst>
              <a:ext uri="{FF2B5EF4-FFF2-40B4-BE49-F238E27FC236}">
                <a16:creationId xmlns:a16="http://schemas.microsoft.com/office/drawing/2014/main" id="{C7212235-06B0-96F7-9D2C-E6A64D6F416A}"/>
              </a:ext>
            </a:extLst>
          </p:cNvPr>
          <p:cNvPicPr>
            <a:picLocks noChangeAspect="1"/>
          </p:cNvPicPr>
          <p:nvPr/>
        </p:nvPicPr>
        <p:blipFill>
          <a:blip r:embed="rId5"/>
          <a:stretch>
            <a:fillRect/>
          </a:stretch>
        </p:blipFill>
        <p:spPr>
          <a:xfrm>
            <a:off x="325328" y="2820132"/>
            <a:ext cx="3940685" cy="45719"/>
          </a:xfrm>
          <a:prstGeom prst="rect">
            <a:avLst/>
          </a:prstGeom>
        </p:spPr>
      </p:pic>
      <p:sp>
        <p:nvSpPr>
          <p:cNvPr id="12" name="文字方塊 11">
            <a:extLst>
              <a:ext uri="{FF2B5EF4-FFF2-40B4-BE49-F238E27FC236}">
                <a16:creationId xmlns:a16="http://schemas.microsoft.com/office/drawing/2014/main" id="{D4AFFBBC-0DD2-9A19-0085-F78B996BB740}"/>
              </a:ext>
            </a:extLst>
          </p:cNvPr>
          <p:cNvSpPr txBox="1"/>
          <p:nvPr/>
        </p:nvSpPr>
        <p:spPr>
          <a:xfrm>
            <a:off x="106710" y="4568748"/>
            <a:ext cx="9197435" cy="1754326"/>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solidFill>
                  <a:schemeClr val="accent1"/>
                </a:solidFill>
                <a:latin typeface="標楷體" panose="03000509000000000000" pitchFamily="65" charset="-120"/>
                <a:ea typeface="標楷體" panose="03000509000000000000" pitchFamily="65" charset="-120"/>
              </a:rPr>
              <a:t>能大多正確地判斷出過窄</a:t>
            </a:r>
            <a:r>
              <a:rPr lang="en-US" altLang="zh-TW" dirty="0">
                <a:solidFill>
                  <a:schemeClr val="accent1"/>
                </a:solidFill>
                <a:latin typeface="標楷體" panose="03000509000000000000" pitchFamily="65" charset="-120"/>
                <a:ea typeface="標楷體" panose="03000509000000000000" pitchFamily="65" charset="-120"/>
              </a:rPr>
              <a:t>_</a:t>
            </a:r>
            <a:r>
              <a:rPr lang="zh-TW" altLang="en-US" dirty="0">
                <a:solidFill>
                  <a:schemeClr val="accent1"/>
                </a:solidFill>
                <a:latin typeface="標楷體" panose="03000509000000000000" pitchFamily="65" charset="-120"/>
                <a:ea typeface="標楷體" panose="03000509000000000000" pitchFamily="65" charset="-120"/>
              </a:rPr>
              <a:t>標準</a:t>
            </a:r>
            <a:r>
              <a:rPr lang="en-US" altLang="zh-TW" dirty="0">
                <a:solidFill>
                  <a:schemeClr val="accent1"/>
                </a:solidFill>
                <a:latin typeface="標楷體" panose="03000509000000000000" pitchFamily="65" charset="-120"/>
                <a:ea typeface="標楷體" panose="03000509000000000000" pitchFamily="65" charset="-120"/>
              </a:rPr>
              <a:t>(</a:t>
            </a:r>
            <a:r>
              <a:rPr lang="zh-TW" altLang="en-US" dirty="0">
                <a:solidFill>
                  <a:schemeClr val="accent1"/>
                </a:solidFill>
                <a:latin typeface="標楷體" panose="03000509000000000000" pitchFamily="65" charset="-120"/>
                <a:ea typeface="標楷體" panose="03000509000000000000" pitchFamily="65" charset="-120"/>
              </a:rPr>
              <a:t>訓練集有改良</a:t>
            </a:r>
            <a:r>
              <a:rPr lang="en-US" altLang="zh-TW" dirty="0">
                <a:solidFill>
                  <a:schemeClr val="accent1"/>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過窄反而被判定成過窄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這部分比較難理解原因</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過寬一樣會被判定為過窄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標準</a:t>
            </a:r>
            <a:r>
              <a:rPr lang="en-US" altLang="zh-TW" dirty="0">
                <a:solidFill>
                  <a:srgbClr val="FF0000"/>
                </a:solidFill>
                <a:latin typeface="標楷體" panose="03000509000000000000" pitchFamily="65" charset="-120"/>
                <a:ea typeface="標楷體" panose="03000509000000000000" pitchFamily="65" charset="-120"/>
              </a:rPr>
              <a:t>(</a:t>
            </a:r>
            <a:r>
              <a:rPr lang="zh-TW" altLang="en-US" dirty="0">
                <a:solidFill>
                  <a:srgbClr val="FF0000"/>
                </a:solidFill>
                <a:latin typeface="標楷體" panose="03000509000000000000" pitchFamily="65" charset="-120"/>
                <a:ea typeface="標楷體" panose="03000509000000000000" pitchFamily="65" charset="-120"/>
              </a:rPr>
              <a:t>過窄</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過寬的訓練集可能也需要再改良，把膝蓋距離再拉得更寬</a:t>
            </a:r>
            <a:r>
              <a:rPr lang="en-US" altLang="zh-TW" dirty="0">
                <a:solidFill>
                  <a:srgbClr val="FF0000"/>
                </a:solidFill>
                <a:latin typeface="標楷體" panose="03000509000000000000" pitchFamily="65" charset="-120"/>
                <a:ea typeface="標楷體" panose="03000509000000000000" pitchFamily="65" charset="-120"/>
              </a:rPr>
              <a:t>)</a:t>
            </a:r>
          </a:p>
          <a:p>
            <a:pPr marL="285750" indent="-285750">
              <a:buFont typeface="Arial" panose="020B0604020202020204" pitchFamily="34" charset="0"/>
              <a:buChar char="•"/>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標準有部分會被判定成過寬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過寬</a:t>
            </a:r>
            <a:endParaRPr lang="en-US" altLang="zh-TW" dirty="0">
              <a:solidFill>
                <a:srgbClr val="FF0000"/>
              </a:solidFill>
              <a:latin typeface="標楷體" panose="03000509000000000000" pitchFamily="65" charset="-120"/>
              <a:ea typeface="標楷體" panose="03000509000000000000" pitchFamily="65" charset="-120"/>
            </a:endParaRPr>
          </a:p>
          <a:p>
            <a:endParaRPr lang="en-US" altLang="zh-TW" dirty="0">
              <a:solidFill>
                <a:schemeClr val="accent4">
                  <a:lumMod val="75000"/>
                </a:schemeClr>
              </a:solidFill>
              <a:latin typeface="標楷體" panose="03000509000000000000" pitchFamily="65" charset="-120"/>
              <a:ea typeface="標楷體" panose="03000509000000000000" pitchFamily="65" charset="-120"/>
            </a:endParaRPr>
          </a:p>
        </p:txBody>
      </p:sp>
      <p:pic>
        <p:nvPicPr>
          <p:cNvPr id="15" name="圖片 14">
            <a:extLst>
              <a:ext uri="{FF2B5EF4-FFF2-40B4-BE49-F238E27FC236}">
                <a16:creationId xmlns:a16="http://schemas.microsoft.com/office/drawing/2014/main" id="{35D0E2B1-DE87-FD2A-84B3-6AAF9FFD866B}"/>
              </a:ext>
            </a:extLst>
          </p:cNvPr>
          <p:cNvPicPr>
            <a:picLocks noChangeAspect="1"/>
          </p:cNvPicPr>
          <p:nvPr/>
        </p:nvPicPr>
        <p:blipFill>
          <a:blip r:embed="rId6"/>
          <a:stretch>
            <a:fillRect/>
          </a:stretch>
        </p:blipFill>
        <p:spPr>
          <a:xfrm>
            <a:off x="325328" y="3068212"/>
            <a:ext cx="3883489" cy="45719"/>
          </a:xfrm>
          <a:prstGeom prst="rect">
            <a:avLst/>
          </a:prstGeom>
        </p:spPr>
      </p:pic>
      <p:pic>
        <p:nvPicPr>
          <p:cNvPr id="16" name="圖片 15">
            <a:extLst>
              <a:ext uri="{FF2B5EF4-FFF2-40B4-BE49-F238E27FC236}">
                <a16:creationId xmlns:a16="http://schemas.microsoft.com/office/drawing/2014/main" id="{A613B133-A219-F341-8FC8-CBC1FFDCB5DF}"/>
              </a:ext>
            </a:extLst>
          </p:cNvPr>
          <p:cNvPicPr>
            <a:picLocks noChangeAspect="1"/>
          </p:cNvPicPr>
          <p:nvPr/>
        </p:nvPicPr>
        <p:blipFill>
          <a:blip r:embed="rId7"/>
          <a:stretch>
            <a:fillRect/>
          </a:stretch>
        </p:blipFill>
        <p:spPr>
          <a:xfrm>
            <a:off x="325328" y="3363118"/>
            <a:ext cx="3056114" cy="45719"/>
          </a:xfrm>
          <a:prstGeom prst="rect">
            <a:avLst/>
          </a:prstGeom>
        </p:spPr>
      </p:pic>
      <p:pic>
        <p:nvPicPr>
          <p:cNvPr id="17" name="圖片 16">
            <a:extLst>
              <a:ext uri="{FF2B5EF4-FFF2-40B4-BE49-F238E27FC236}">
                <a16:creationId xmlns:a16="http://schemas.microsoft.com/office/drawing/2014/main" id="{E4B5AA42-C209-4B24-D86F-4DB4964327EF}"/>
              </a:ext>
            </a:extLst>
          </p:cNvPr>
          <p:cNvPicPr>
            <a:picLocks noChangeAspect="1"/>
          </p:cNvPicPr>
          <p:nvPr/>
        </p:nvPicPr>
        <p:blipFill>
          <a:blip r:embed="rId8"/>
          <a:stretch>
            <a:fillRect/>
          </a:stretch>
        </p:blipFill>
        <p:spPr>
          <a:xfrm>
            <a:off x="325328" y="3636686"/>
            <a:ext cx="3060457" cy="42676"/>
          </a:xfrm>
          <a:prstGeom prst="rect">
            <a:avLst/>
          </a:prstGeom>
        </p:spPr>
      </p:pic>
      <p:pic>
        <p:nvPicPr>
          <p:cNvPr id="18" name="圖片 17">
            <a:extLst>
              <a:ext uri="{FF2B5EF4-FFF2-40B4-BE49-F238E27FC236}">
                <a16:creationId xmlns:a16="http://schemas.microsoft.com/office/drawing/2014/main" id="{9F9D6F0B-D3A2-1A07-15AB-8E8DA8B1A4E0}"/>
              </a:ext>
            </a:extLst>
          </p:cNvPr>
          <p:cNvPicPr>
            <a:picLocks noChangeAspect="1"/>
          </p:cNvPicPr>
          <p:nvPr/>
        </p:nvPicPr>
        <p:blipFill>
          <a:blip r:embed="rId8"/>
          <a:stretch>
            <a:fillRect/>
          </a:stretch>
        </p:blipFill>
        <p:spPr>
          <a:xfrm>
            <a:off x="6277507" y="3116240"/>
            <a:ext cx="3060457" cy="42676"/>
          </a:xfrm>
          <a:prstGeom prst="rect">
            <a:avLst/>
          </a:prstGeom>
        </p:spPr>
      </p:pic>
      <p:pic>
        <p:nvPicPr>
          <p:cNvPr id="19" name="圖片 18">
            <a:extLst>
              <a:ext uri="{FF2B5EF4-FFF2-40B4-BE49-F238E27FC236}">
                <a16:creationId xmlns:a16="http://schemas.microsoft.com/office/drawing/2014/main" id="{9C520556-C266-268B-F04C-609F811C381F}"/>
              </a:ext>
            </a:extLst>
          </p:cNvPr>
          <p:cNvPicPr>
            <a:picLocks noChangeAspect="1"/>
          </p:cNvPicPr>
          <p:nvPr/>
        </p:nvPicPr>
        <p:blipFill>
          <a:blip r:embed="rId8"/>
          <a:stretch>
            <a:fillRect/>
          </a:stretch>
        </p:blipFill>
        <p:spPr>
          <a:xfrm>
            <a:off x="6288069" y="3408837"/>
            <a:ext cx="3060457" cy="42676"/>
          </a:xfrm>
          <a:prstGeom prst="rect">
            <a:avLst/>
          </a:prstGeom>
        </p:spPr>
      </p:pic>
      <p:pic>
        <p:nvPicPr>
          <p:cNvPr id="20" name="圖片 19">
            <a:extLst>
              <a:ext uri="{FF2B5EF4-FFF2-40B4-BE49-F238E27FC236}">
                <a16:creationId xmlns:a16="http://schemas.microsoft.com/office/drawing/2014/main" id="{F71884D6-79CA-E2C8-BB08-6BB11E2BF9B7}"/>
              </a:ext>
            </a:extLst>
          </p:cNvPr>
          <p:cNvPicPr>
            <a:picLocks noChangeAspect="1"/>
          </p:cNvPicPr>
          <p:nvPr/>
        </p:nvPicPr>
        <p:blipFill>
          <a:blip r:embed="rId8"/>
          <a:stretch>
            <a:fillRect/>
          </a:stretch>
        </p:blipFill>
        <p:spPr>
          <a:xfrm>
            <a:off x="6277506" y="3676225"/>
            <a:ext cx="3060457" cy="45719"/>
          </a:xfrm>
          <a:prstGeom prst="rect">
            <a:avLst/>
          </a:prstGeom>
        </p:spPr>
      </p:pic>
      <p:sp>
        <p:nvSpPr>
          <p:cNvPr id="22" name="文字方塊 21">
            <a:extLst>
              <a:ext uri="{FF2B5EF4-FFF2-40B4-BE49-F238E27FC236}">
                <a16:creationId xmlns:a16="http://schemas.microsoft.com/office/drawing/2014/main" id="{5EE52726-3DD4-5DA2-E5D8-1985E5B5BCE9}"/>
              </a:ext>
            </a:extLst>
          </p:cNvPr>
          <p:cNvSpPr txBox="1"/>
          <p:nvPr/>
        </p:nvSpPr>
        <p:spPr>
          <a:xfrm>
            <a:off x="9719720" y="3997657"/>
            <a:ext cx="2146952"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endParaRPr lang="zh-TW" altLang="en-US" sz="1800"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1132502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2124</TotalTime>
  <Words>2058</Words>
  <Application>Microsoft Office PowerPoint</Application>
  <PresentationFormat>寬螢幕</PresentationFormat>
  <Paragraphs>231</Paragraphs>
  <Slides>58</Slides>
  <Notes>0</Notes>
  <HiddenSlides>35</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58</vt:i4>
      </vt:variant>
    </vt:vector>
  </HeadingPairs>
  <TitlesOfParts>
    <vt:vector size="63" baseType="lpstr">
      <vt:lpstr>標楷體</vt:lpstr>
      <vt:lpstr>Arial</vt:lpstr>
      <vt:lpstr>Calibri</vt:lpstr>
      <vt:lpstr>Calibri Light</vt:lpstr>
      <vt:lpstr>Office 佈景主題</vt:lpstr>
      <vt:lpstr>Week28 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修正後的資料集數量</vt:lpstr>
      <vt:lpstr>LSTM模型建立</vt:lpstr>
      <vt:lpstr>LSTM模型建立</vt:lpstr>
      <vt:lpstr>LSTM模型建立</vt:lpstr>
      <vt:lpstr>LSTM模型建立</vt:lpstr>
      <vt:lpstr>LSTM模型訓練</vt:lpstr>
      <vt:lpstr>訓練結果</vt:lpstr>
      <vt:lpstr>測試集</vt:lpstr>
      <vt:lpstr>測試結果</vt:lpstr>
      <vt:lpstr>PowerPoint 簡報</vt:lpstr>
      <vt:lpstr>準確率</vt:lpstr>
      <vt:lpstr>獨立測試集的部分</vt:lpstr>
      <vt:lpstr>更新後的測試集</vt:lpstr>
      <vt:lpstr>測試結果</vt:lpstr>
      <vt:lpstr>比對</vt:lpstr>
      <vt:lpstr>從訓練集分割出來的測試集的測試結果</vt:lpstr>
      <vt:lpstr>訓練集比對</vt:lpstr>
      <vt:lpstr>平衡後的資料集數量</vt:lpstr>
      <vt:lpstr>重新訓練的結果</vt:lpstr>
      <vt:lpstr>測試結果</vt:lpstr>
      <vt:lpstr>使用獨立測試集測試的結果</vt:lpstr>
      <vt:lpstr>比對</vt:lpstr>
      <vt:lpstr>訓練集比對</vt:lpstr>
      <vt:lpstr>測試集比對</vt:lpstr>
      <vt:lpstr>過窄_過寬被誤判為過窄_標準</vt:lpstr>
      <vt:lpstr>過窄_標準改善後的訓練集比對</vt:lpstr>
      <vt:lpstr>資料集數量</vt:lpstr>
      <vt:lpstr>獨立測試集數量</vt:lpstr>
      <vt:lpstr>訓練結果</vt:lpstr>
      <vt:lpstr>測試結果</vt:lpstr>
      <vt:lpstr>使用獨立測試集測試的結果</vt:lpstr>
      <vt:lpstr>比對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57</cp:revision>
  <dcterms:created xsi:type="dcterms:W3CDTF">2023-07-03T04:04:53Z</dcterms:created>
  <dcterms:modified xsi:type="dcterms:W3CDTF">2023-08-21T17:33:52Z</dcterms:modified>
</cp:coreProperties>
</file>